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84" r:id="rId1"/>
    <p:sldMasterId id="2147483832" r:id="rId2"/>
  </p:sldMasterIdLst>
  <p:notesMasterIdLst>
    <p:notesMasterId r:id="rId59"/>
  </p:notesMasterIdLst>
  <p:sldIdLst>
    <p:sldId id="317" r:id="rId3"/>
    <p:sldId id="318" r:id="rId4"/>
    <p:sldId id="259" r:id="rId5"/>
    <p:sldId id="305" r:id="rId6"/>
    <p:sldId id="286" r:id="rId7"/>
    <p:sldId id="287" r:id="rId8"/>
    <p:sldId id="288" r:id="rId9"/>
    <p:sldId id="289" r:id="rId10"/>
    <p:sldId id="306" r:id="rId11"/>
    <p:sldId id="261" r:id="rId12"/>
    <p:sldId id="262" r:id="rId13"/>
    <p:sldId id="263" r:id="rId14"/>
    <p:sldId id="264" r:id="rId15"/>
    <p:sldId id="266" r:id="rId16"/>
    <p:sldId id="267" r:id="rId17"/>
    <p:sldId id="307" r:id="rId18"/>
    <p:sldId id="269" r:id="rId19"/>
    <p:sldId id="325" r:id="rId20"/>
    <p:sldId id="278" r:id="rId21"/>
    <p:sldId id="292" r:id="rId22"/>
    <p:sldId id="293" r:id="rId23"/>
    <p:sldId id="315" r:id="rId24"/>
    <p:sldId id="316" r:id="rId25"/>
    <p:sldId id="319" r:id="rId26"/>
    <p:sldId id="320" r:id="rId27"/>
    <p:sldId id="322" r:id="rId28"/>
    <p:sldId id="323" r:id="rId29"/>
    <p:sldId id="324" r:id="rId30"/>
    <p:sldId id="308" r:id="rId31"/>
    <p:sldId id="275" r:id="rId32"/>
    <p:sldId id="321" r:id="rId33"/>
    <p:sldId id="294" r:id="rId34"/>
    <p:sldId id="309" r:id="rId35"/>
    <p:sldId id="276" r:id="rId36"/>
    <p:sldId id="277" r:id="rId37"/>
    <p:sldId id="310" r:id="rId38"/>
    <p:sldId id="295" r:id="rId39"/>
    <p:sldId id="296" r:id="rId40"/>
    <p:sldId id="297" r:id="rId41"/>
    <p:sldId id="298" r:id="rId42"/>
    <p:sldId id="299" r:id="rId43"/>
    <p:sldId id="300" r:id="rId44"/>
    <p:sldId id="301" r:id="rId45"/>
    <p:sldId id="302" r:id="rId46"/>
    <p:sldId id="303" r:id="rId47"/>
    <p:sldId id="304" r:id="rId48"/>
    <p:sldId id="311" r:id="rId49"/>
    <p:sldId id="260" r:id="rId50"/>
    <p:sldId id="312" r:id="rId51"/>
    <p:sldId id="279" r:id="rId52"/>
    <p:sldId id="280" r:id="rId53"/>
    <p:sldId id="281" r:id="rId54"/>
    <p:sldId id="282" r:id="rId55"/>
    <p:sldId id="283" r:id="rId56"/>
    <p:sldId id="284" r:id="rId57"/>
    <p:sldId id="285" r:id="rId58"/>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BAC6F-1350-4AFA-8407-F5D74FBE3902}" v="48" dt="2024-03-21T13:40:08.60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6" autoAdjust="0"/>
    <p:restoredTop sz="94660"/>
  </p:normalViewPr>
  <p:slideViewPr>
    <p:cSldViewPr snapToGrid="0">
      <p:cViewPr varScale="1">
        <p:scale>
          <a:sx n="108" d="100"/>
          <a:sy n="108" d="100"/>
        </p:scale>
        <p:origin x="21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35.430"/>
    </inkml:context>
    <inkml:brush xml:id="br0">
      <inkml:brushProperty name="width" value="0.035" units="cm"/>
      <inkml:brushProperty name="height" value="0.035" units="cm"/>
      <inkml:brushProperty name="color" value="#E71224"/>
    </inkml:brush>
  </inkml:definitions>
  <inkml:trace contextRef="#ctx0" brushRef="#br0">707 278 24575,'0'-1'0,"0"0"0,-1 0 0,1 0 0,-1 0 0,1 0 0,-1 0 0,0 0 0,1 0 0,-1 0 0,0 0 0,0 0 0,1 0 0,-1 1 0,0-1 0,0 0 0,0 1 0,0-1 0,0 1 0,0-1 0,-2 0 0,-27-11 0,25 10 0,-25-7 0,1 1 0,-2 1 0,1 1 0,-1 2 0,0 1 0,0 1 0,-53 5 0,64-2 0,0 2 0,1 0 0,-1 1 0,0 1 0,1 1 0,0 1 0,1 0 0,-1 1 0,1 2 0,1 0 0,0 0 0,-30 26 0,38-27 0,1 1 0,0 0 0,1 0 0,0 1 0,0 0 0,2 0 0,-1 0 0,1 1 0,1 0 0,0 0 0,1 0 0,0 0 0,1 1 0,-1 12 0,1-5 0,1 1 0,1-1 0,1 0 0,0 1 0,2-1 0,0 0 0,2 0 0,6 20 0,1-10 0,2-2 0,1 0 0,0 0 0,2-1 0,2-1 0,35 39 0,145 126 0,-104-108-1130,3-5-1,4-5 0,3-3 1,3-6-1,205 90 0,-291-145 1185,61 25 2189,2-2 1,155 35-1,-169-55-2243,467 80 0,-482-84 0,1-3 0,83-2 0,-120-3 0,0-2 0,0-1 0,0 0 0,0-1 0,-1-1 0,0-1 0,0-1 0,0-1 0,-1 0 0,24-15 0,-31 15 0,0-2 0,0 1 0,-1-1 0,-1-1 0,1 0 0,-2 0 0,1-1 0,-2 0 0,1 0 0,-2-1 0,0 0 0,0 0 0,-1-1 0,-1 1 0,0-1 0,2-17 0,-1-4 0,-1-1 0,-2 0 0,-1 0 0,-2 0 0,-6-43 0,1 49 0,-1 0 0,-1 0 0,-2 0 0,0 1 0,-3 1 0,0 0 0,-1 0 0,-2 2 0,-33-44 0,-3 6 0,-3 3 0,-87-78 0,88 93 0,-3 3 0,-2 2 0,-1 3 0,-2 3 0,-2 2 0,-1 3 0,-80-25 0,-225-75 0,-244-91 0,561 200 0,0 2 0,0 3 0,-2 2 0,-56-7 0,-130 12-1365,126 12-5461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51.267"/>
    </inkml:context>
    <inkml:brush xml:id="br0">
      <inkml:brushProperty name="width" value="0.035" units="cm"/>
      <inkml:brushProperty name="height" value="0.035" units="cm"/>
      <inkml:brushProperty name="color" value="#E71224"/>
    </inkml:brush>
  </inkml:definitions>
  <inkml:trace contextRef="#ctx0" brushRef="#br0">0 1 24575,'65'116'-62,"88"123"-1,-102-165-3386,2-2-3541,-29-36 6720,28 54 1,37 112 11372,-88-199-11125,0 0 0,0 0-1,-1 0 1,0 0 0,1 0-1,-1 0 1,0 0 0,-1 0-1,1 0 1,0 0 0,-1 0 0,0 0-1,1 0 1,-1 0 0,-1 0-1,-1 5 1,-1 2-964,-3 8-5840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51.708"/>
    </inkml:context>
    <inkml:brush xml:id="br0">
      <inkml:brushProperty name="width" value="0.035" units="cm"/>
      <inkml:brushProperty name="height" value="0.035" units="cm"/>
      <inkml:brushProperty name="color" value="#E71224"/>
    </inkml:brush>
  </inkml:definitions>
  <inkml:trace contextRef="#ctx0" brushRef="#br0">0 0 24575,'4'0'0,"5"0"0,-3 0 0,-6 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53.331"/>
    </inkml:context>
    <inkml:brush xml:id="br0">
      <inkml:brushProperty name="width" value="0.035" units="cm"/>
      <inkml:brushProperty name="height" value="0.035" units="cm"/>
      <inkml:brushProperty name="color" value="#E71224"/>
    </inkml:brush>
  </inkml:definitions>
  <inkml:trace contextRef="#ctx0" brushRef="#br0">0 1 24575,'4'0'0,"6"0"0,4 8 0,0 6 0,-2 5 0,-3 4 0,0-3 0,-8-5 0,-6-4-8191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59.943"/>
    </inkml:context>
    <inkml:brush xml:id="br0">
      <inkml:brushProperty name="width" value="0.035" units="cm"/>
      <inkml:brushProperty name="height" value="0.035" units="cm"/>
      <inkml:brushProperty name="color" value="#E71224"/>
    </inkml:brush>
  </inkml:definitions>
  <inkml:trace contextRef="#ctx0" brushRef="#br0">97 0 24575,'0'4'0,"0"21"0,0 45 0,0 39 0,-12 90 0,-4 28 0,-3 7 0,2-14 0,3-24 0,5-10 0,3-29 0,4-33 0,1-38-8191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6:01.721"/>
    </inkml:context>
    <inkml:brush xml:id="br0">
      <inkml:brushProperty name="width" value="0.035" units="cm"/>
      <inkml:brushProperty name="height" value="0.035" units="cm"/>
      <inkml:brushProperty name="color" value="#E71224"/>
    </inkml:brush>
  </inkml:definitions>
  <inkml:trace contextRef="#ctx0" brushRef="#br0">0 0 24575,'1'8'0,"0"0"0,1 0 0,0 0 0,0-1 0,1 1 0,0-1 0,5 11 0,3 7 0,196 447 0,-124-289 0,313 633 0,-152-325 0,-241-484-88,14 23 285,-7-28-431,-1-18-771,32-160-2932,-6 21 2220,21-24 1717,94-206 0,110-159 0,-93 228 5661,-108 206-5903,-43 80-6584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6:04.256"/>
    </inkml:context>
    <inkml:brush xml:id="br0">
      <inkml:brushProperty name="width" value="0.035" units="cm"/>
      <inkml:brushProperty name="height" value="0.035" units="cm"/>
      <inkml:brushProperty name="color" value="#E71224"/>
    </inkml:brush>
  </inkml:definitions>
  <inkml:trace contextRef="#ctx0" brushRef="#br0">302 187 24575,'-8'0'0,"0"-1"0,0 1 0,0 1 0,0 0 0,1 0 0,-1 0 0,0 1 0,0 0 0,1 1 0,-1 0 0,1 0 0,-1 0 0,1 1 0,0 0 0,1 0 0,-1 1 0,1 0 0,0 0 0,0 1 0,0-1 0,-4 8 0,-7 8 0,2 0 0,0 1 0,2 1 0,0 1 0,1 0 0,2 0 0,0 1 0,2 0 0,1 1 0,1 0 0,1 0 0,1 0 0,1 1 0,2 48 0,1-64 0,2-1 0,-1 1 0,1 0 0,1-1 0,0 1 0,1-1 0,0 0 0,0 0 0,1 0 0,0-1 0,1 0 0,0 0 0,14 16 0,-9-15 0,-1 0 0,2-1 0,0 0 0,0-1 0,0-1 0,1 0 0,0 0 0,0-1 0,18 5 0,15 1 0,0-3 0,0-1 0,0-3 0,1-1 0,64-4 0,-91 0-484,1-2-1,0-1 1,-1 0-1,0-1 0,0-2 1,0 0-1,0-1 1,-1-1-1,0 0 1,-1-2-1,0 0 0,0-1 1,17-14-1,-2 2 485,-1-2 0,-2-1 0,0-1 0,-1-2 0,-2-1 0,-1-1 0,-2-1 0,-1-1 0,-1-1 0,22-49 0,-30 55 617,-2-1 0,-2 0-1,0-1 1,-2 0 0,-1-1 0,-2 0-1,-1 0 1,-1 0 0,-2 0 0,-4-52-1,2 79-616,0-1 0,0 1 0,0 0 0,-1 0 0,0 0 0,0 1 0,0-1 0,0 0 0,0 1 0,-1-1 0,0 1 0,0 0 0,0 0 0,0 0 0,0 0 0,0 1 0,-1-1 0,1 1 0,-1 0 0,0 0 0,0 0 0,1 0 0,-1 1 0,0-1 0,-1 1 0,1 0 0,-6 0 0,-14-3 0,0 1 0,-1 1 0,-38 2 0,42 0 0,-81-2 0,-112 6 0,205-3 0,-1 1 0,1 0 0,0 0 0,1 1 0,-1 1 0,0-1 0,1 1 0,-12 8 0,-60 47 0,38-26 0,-142 106-1365,115-88-5461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6:05.581"/>
    </inkml:context>
    <inkml:brush xml:id="br0">
      <inkml:brushProperty name="width" value="0.035" units="cm"/>
      <inkml:brushProperty name="height" value="0.035" units="cm"/>
      <inkml:brushProperty name="color" value="#E71224"/>
    </inkml:brush>
  </inkml:definitions>
  <inkml:trace contextRef="#ctx0" brushRef="#br0">0 24 24575,'4'0'0,"9"0"0,22-4 0,41-1 0,30 0 0,131 1 0,88 1 0,75 1 0,21 1-6784,-7 1 6784,76 12-1972,-18 3 1972,-81 1 0,-104-4 0,-92-4 0,-76-2 0,-57-3 565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07.096"/>
    </inkml:context>
    <inkml:brush xml:id="br0">
      <inkml:brushProperty name="width" value="0.035" units="cm"/>
      <inkml:brushProperty name="height" value="0.035" units="cm"/>
      <inkml:brushProperty name="color" value="#E71224"/>
    </inkml:brush>
  </inkml:definitions>
  <inkml:trace contextRef="#ctx0" brushRef="#br0">4095 788 24575,'0'-1'0,"-9"-11"0,-64-42 0,-2 3 0,-2 4 0,-87-39 0,112 59 0,-121-58-1357,-3 7 1,-4 7-1,-3 9 0,-335-68 0,294 92 1640,0 11 0,-2 9-1,-428 22 1,572 4-636,1 3-1,1 4 1,-97 31 0,123-28 400,1 2 0,0 2 0,2 3 0,1 2 0,-66 47 0,92-56-47,2 1 0,0 1 0,1 0 0,1 2 0,1 1 0,1 0 0,1 1 0,-28 52 0,31-44 0,0 1 0,2 0 0,2 1 0,1 0 0,1 1 0,-5 64 0,11-41 0,3 0 0,2 1 0,2-1 0,3 0 0,3-1 0,2 0 0,3-1 0,43 104 0,-27-93 354,3-1-1,2-1 0,76 98 1,-31-64-496,119 114 1,-92-111-85,5-5 0,4-5 0,3-5-1,184 98 1,-190-130 792,2-5-1,2-5 0,2-5 1,1-6-1,215 32 0,-25-29 1131,356-4 0,-55-29-1597,0-36-1328,-552 25 310,0-2 0,-1-4 1,75-25-1,-99 26 636,-1-3 1,0-1-1,-1-1 0,-1-2 1,-1-1-1,39-32 0,-60 41 494,0 0 0,0-1 1,-1 0-1,-1-1 0,0 0 0,-1 0 0,-1-1 0,0 0 0,0 0 0,-2-1 0,0 0 1,0 0-1,-1 0 0,1-20 0,3-24 982,-4 0 0,-3-83-1,-2 120-1153,1 7-39,0-94 0,-5 0 0,-33-187 0,-15 90 0,40 168 0,-1-1 0,-2 2 0,-26-43 0,-36-49 0,-6 3 0,-6 5 0,-145-153 0,193 229 0,-3 2 0,-1 2 0,-2 2 0,-2 2 0,-1 2 0,-2 3 0,-1 2 0,-63-25 0,-23 5 52,-196-42-1,-157-6-1103,437 88 636,-230-42-6410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11.146"/>
    </inkml:context>
    <inkml:brush xml:id="br0">
      <inkml:brushProperty name="width" value="0.035" units="cm"/>
      <inkml:brushProperty name="height" value="0.035" units="cm"/>
      <inkml:brushProperty name="color" value="#E71224"/>
    </inkml:brush>
  </inkml:definitions>
  <inkml:trace contextRef="#ctx0" brushRef="#br0">627 0 24575,'-2'5'0,"0"0"0,0 0 0,0-1 0,-1 1 0,1 0 0,-1-1 0,0 0 0,0 0 0,-1 0 0,1 0 0,-1-1 0,0 1 0,-7 4 0,-5 7 0,-276 269 0,225-221 0,-133 122 0,200-185 0,-1 1 0,1-1 0,0 0 0,0 0 0,0 0 0,-1 0 0,1 0 0,0 1 0,0-1 0,0 0 0,0 0 0,-1 0 0,1 1 0,0-1 0,0 0 0,0 0 0,0 0 0,0 1 0,0-1 0,0 0 0,0 0 0,0 1 0,-1-1 0,1 0 0,0 0 0,0 1 0,0-1 0,0 0 0,0 0 0,1 1 0,-1-1 0,0 0 0,0 0 0,0 1 0,0-1 0,0 0 0,0 0 0,0 0 0,0 1 0,0-1 0,1 0 0,-1 0 0,0 0 0,0 1 0,0-1 0,1 0 0,-1 0 0,18 5 0,26-5 0,-41 0 0,333-28 0,-285 19 0,0-2 0,-1-2 0,0-3 0,73-32 0,87-47 0,-208 94-119,-1 1 67,-1 0 0,1 0 0,0 0 0,-1 0 1,1-1-1,-1 1 0,1 0 0,-1-1 0,1 1 0,-1 0 0,1-1 0,-1 1 0,1-1 0,-1 1 0,1 0 0,-1-1 0,0 1 1,1-1-1,-1 0 0,0 1 0,1-1 0,-1 1 0,1-2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12.448"/>
    </inkml:context>
    <inkml:brush xml:id="br0">
      <inkml:brushProperty name="width" value="0.035" units="cm"/>
      <inkml:brushProperty name="height" value="0.035" units="cm"/>
      <inkml:brushProperty name="color" value="#E71224"/>
    </inkml:brush>
  </inkml:definitions>
  <inkml:trace contextRef="#ctx0" brushRef="#br0">0 208 24575,'21'-1'0,"-1"-1"0,0-2 0,26-6 0,2-1 0,480-119 0,-498 122 0,138-32-1365,-162 38-5461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39.562"/>
    </inkml:context>
    <inkml:brush xml:id="br0">
      <inkml:brushProperty name="width" value="0.035" units="cm"/>
      <inkml:brushProperty name="height" value="0.035" units="cm"/>
      <inkml:brushProperty name="color" value="#E71224"/>
    </inkml:brush>
  </inkml:definitions>
  <inkml:trace contextRef="#ctx0" brushRef="#br0">0 51 24575,'1'-1'0,"0"0"0,-1-1 0,1 1 0,0 0 0,0 0 0,0 0 0,-1 0 0,1 0 0,0 0 0,0 0 0,1 0 0,-1 1 0,0-1 0,0 0 0,0 1 0,1-1 0,-1 0 0,0 1 0,0 0 0,3-1 0,33-10 0,-33 10 0,50-8 0,1 2 0,0 3 0,104 5 0,-66 0 0,177 1 0,-265-2 0,0 0 0,-1 1 0,1 0 0,0 0 0,-1 0 0,1 0 0,0 1 0,6 3 0,-10-5 0,0 1 0,0 0 0,0 0 0,0-1 0,-1 1 0,1 0 0,0 0 0,-1 0 0,1 0 0,0 0 0,-1 0 0,1 0 0,-1 0 0,0 0 0,1 0 0,-1 0 0,0 0 0,0 0 0,0 0 0,1 0 0,-1 0 0,0 1 0,0-1 0,-1 0 0,1 0 0,0 0 0,0 0 0,0 0 0,-1 0 0,1 0 0,-1 0 0,1 0 0,-1 0 0,1 0 0,-1 0 0,1 0 0,-1 0 0,0 0 0,0 0 0,1-1 0,-3 2 0,-32 42 0,-61 59 0,34-39 0,-216 257 0,231-266-1365,31-42-5461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14.866"/>
    </inkml:context>
    <inkml:brush xml:id="br0">
      <inkml:brushProperty name="width" value="0.035" units="cm"/>
      <inkml:brushProperty name="height" value="0.035" units="cm"/>
      <inkml:brushProperty name="color" value="#E71224"/>
    </inkml:brush>
  </inkml:definitions>
  <inkml:trace contextRef="#ctx0" brushRef="#br0">397 1 24575,'-6'0'0,"-1"1"0,0 1 0,0-1 0,1 1 0,-1 0 0,0 0 0,1 1 0,0 0 0,0 0 0,0 1 0,0 0 0,-6 4 0,-64 60 0,72-64 0,-20 23 0,1 0 0,1 2 0,2 1 0,1 0 0,1 1 0,1 1 0,2 1 0,2 0 0,0 1 0,3 0 0,1 1 0,1 0 0,2 1 0,1-1 0,1 49 0,3-55 0,1 0 0,2 0 0,1 0 0,1-1 0,14 52 0,-15-71 0,0-1 0,0 0 0,1 0 0,0 0 0,1 0 0,0-1 0,0 0 0,0 0 0,1 0 0,0 0 0,1-1 0,-1 0 0,1-1 0,0 1 0,0-1 0,1 0 0,0-1 0,0 0 0,0 0 0,0-1 0,0 0 0,1-1 0,10 3 0,1-2 0,1 0 0,33 0 0,-47-3 0,0 0 0,0-1 0,0 1 0,0-1 0,0-1 0,0 1 0,0-1 0,0 0 0,-1-1 0,1 0 0,6-3 0,-10 3 0,0 0 0,0 0 0,-1 0 0,1-1 0,-1 1 0,0 0 0,0-1 0,0 0 0,0 1 0,-1-1 0,0 0 0,1 0 0,-1 0 0,-1 0 0,1 0 0,0 0 0,-1 0 0,0 0 0,-1-7 0,1 1 0,-1 0 0,0 0 0,-1 0 0,0 0 0,-1 0 0,-7-16 0,9 21 0,-2 1 0,1-1 0,-1 0 0,1 1 0,-1 0 0,0 0 0,-1 0 0,1 0 0,-1 0 0,1 1 0,-1-1 0,0 1 0,-1 0 0,1 0 0,0 1 0,-1-1 0,0 1 0,1 0 0,-1 0 0,0 1 0,0-1 0,0 1 0,0 0 0,0 1 0,0-1 0,-1 1 0,1 0 0,0 0 0,0 0 0,0 1 0,0 0 0,0 0 0,0 0 0,0 1 0,0-1 0,0 1 0,1 0 0,-1 1 0,0-1 0,1 1 0,0 0 0,0 0 0,-6 5 0,-82 75-1365,72-70-5461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16.975"/>
    </inkml:context>
    <inkml:brush xml:id="br0">
      <inkml:brushProperty name="width" value="0.035" units="cm"/>
      <inkml:brushProperty name="height" value="0.035" units="cm"/>
      <inkml:brushProperty name="color" value="#E71224"/>
    </inkml:brush>
  </inkml:definitions>
  <inkml:trace contextRef="#ctx0" brushRef="#br0">326 0 24575,'-3'7'0,"0"1"0,0-1 0,0 0 0,-1-1 0,0 1 0,0-1 0,-1 1 0,0-1 0,0 0 0,-6 5 0,1 0 0,-42 49 0,16-21 0,2 1 0,2 2 0,-33 56 0,58-86 0,0 1 0,2-1 0,-1 1 0,1 1 0,1-1 0,1 1 0,-1-1 0,2 1 0,0 0 0,1 0 0,0 0 0,1 0 0,1 0 0,0 0 0,1 0 0,1 0 0,3 14 0,-2-15 0,0-1 0,1 0 0,0 0 0,0 0 0,8 10 0,-8-16 0,-1-1 0,1 0 0,0 0 0,0-1 0,0 1 0,0-1 0,1 0 0,0-1 0,0 1 0,0-1 0,9 4 0,12 3 0,0-1 0,1-1 0,0-1 0,0-2 0,1-1 0,0-1 0,-1-1 0,1-1 0,38-5 0,-65 4 0,0 0 0,0 0 0,-1 0 0,1 0 0,0 0 0,0 0 0,-1-1 0,1 1 0,0 0 0,-1-1 0,1 0 0,0 1 0,-1-1 0,1 0 0,-1 0 0,1 0 0,-1 0 0,1 0 0,-1 0 0,0 0 0,0-1 0,1 1 0,-1 0 0,0-1 0,0 1 0,0-1 0,0 1 0,-1-1 0,1 1 0,0-1 0,-1 0 0,1 1 0,-1-1 0,1 0 0,-1 0 0,0 1 0,0-1 0,0 0 0,0 0 0,0 1 0,0-1 0,-1-3 0,-1 0 0,1-1 0,-1 1 0,-1 0 0,1 0 0,-1 0 0,0 0 0,0 0 0,-1 0 0,1 1 0,-1-1 0,-8-6 0,7 6 0,0 1 0,0-1 0,-1 1 0,0 0 0,0 0 0,0 1 0,-1-1 0,1 1 0,-1 1 0,1-1 0,-1 1 0,0 1 0,0-1 0,0 1 0,0 0 0,0 1 0,0-1 0,0 1 0,0 1 0,0 0 0,-1 0 0,1 0 0,1 1 0,-1-1 0,0 2 0,0-1 0,1 1 0,-1 0 0,1 0 0,-7 5 0,-5 7-87,6-6-232,0 0-1,0-1 1,-14 7-1,11-8-6506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18.755"/>
    </inkml:context>
    <inkml:brush xml:id="br0">
      <inkml:brushProperty name="width" value="0.035" units="cm"/>
      <inkml:brushProperty name="height" value="0.035" units="cm"/>
      <inkml:brushProperty name="color" value="#E71224"/>
    </inkml:brush>
  </inkml:definitions>
  <inkml:trace contextRef="#ctx0" brushRef="#br0">434 0 24575,'-3'1'0,"0"-1"0,0 1 0,0 0 0,0 0 0,0 0 0,0 0 0,0 0 0,0 1 0,0-1 0,1 1 0,-1 0 0,1 0 0,-1 0 0,1 0 0,0 0 0,-1 1 0,1-1 0,0 0 0,1 1 0,-1 0 0,0 0 0,-1 3 0,-6 11 0,2 1 0,-10 29 0,9-24 0,-102 317 0,0 0 0,109-334-59,-1 0 0,1-1-1,-2 1 1,1-1-1,-1 1 1,0-1 0,0 0-1,0 0 1,0 0 0,-1 0-1,0-1 1,0 0 0,0 1-1,-1-2 1,0 1-1,1 0 1,-1-1 0,0 0-1,-1 0 1,1 0 0,0-1-1,-11 4 1,-2-1-6767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20.527"/>
    </inkml:context>
    <inkml:brush xml:id="br0">
      <inkml:brushProperty name="width" value="0.035" units="cm"/>
      <inkml:brushProperty name="height" value="0.035" units="cm"/>
      <inkml:brushProperty name="color" value="#E71224"/>
    </inkml:brush>
  </inkml:definitions>
  <inkml:trace contextRef="#ctx0" brushRef="#br0">1 0 24575,'3'0'0,"1"0"0,-1 1 0,1-1 0,-1 1 0,1 0 0,-1 0 0,1 0 0,-1 0 0,0 0 0,0 1 0,0 0 0,0 0 0,0-1 0,0 2 0,0-1 0,0 0 0,-1 1 0,1-1 0,-1 1 0,4 5 0,2 5 0,0 0 0,-1 0 0,9 27 0,-14-31 0,1-1 0,0 1 0,1-1 0,0 0 0,0-1 0,0 1 0,1-1 0,0 0 0,1 0 0,0 0 0,10 9 0,-16-16 0,1 1 0,0-1 0,-1 1 0,1-1 0,0 0 0,-1 1 0,1-1 0,0 0 0,-1 1 0,1-1 0,0 0 0,0 0 0,-1 0 0,1 0 0,0 0 0,-1 0 0,1 0 0,0 0 0,0 0 0,-1 0 0,1 0 0,0 0 0,0-1 0,-1 1 0,1 0 0,0-1 0,-1 1 0,1 0 0,0-1 0,-1 1 0,1-1 0,0 0 0,12-27 0,-8-35 0,-6 59 4,1 0 1,0 1-1,-1-1 0,0 0 0,0 1 0,0-1 0,0 1 0,-1-1 0,1 1 1,-1 0-1,0 0 0,0-1 0,0 1 0,0 0 0,-1 1 0,1-1 0,-1 0 1,0 1-1,1-1 0,-1 1 0,0 0 0,-1 0 0,1 0 0,0 1 0,0-1 1,-1 1-1,1-1 0,-6 0 0,0 0-139,-1 0 0,1 1 0,0 0 0,0 1 0,0 0 0,0 1 0,-1 0 0,1 0 0,0 0 0,-15 6 0,9-1-6691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22.062"/>
    </inkml:context>
    <inkml:brush xml:id="br0">
      <inkml:brushProperty name="width" value="0.035" units="cm"/>
      <inkml:brushProperty name="height" value="0.035" units="cm"/>
      <inkml:brushProperty name="color" value="#E71224"/>
    </inkml:brush>
  </inkml:definitions>
  <inkml:trace contextRef="#ctx0" brushRef="#br0">86 210 24575,'11'1'0,"1"-1"0,0-1 0,-1 0 0,1-1 0,-1 0 0,0 0 0,0-2 0,12-3 0,-20 5 0,1 0 0,-1 0 0,0-1 0,1 1 0,-1-1 0,0 1 0,-1-1 0,1 0 0,0 0 0,-1 0 0,0 0 0,0-1 0,0 1 0,0-1 0,0 1 0,-1-1 0,1 0 0,-1 1 0,0-1 0,0 0 0,-1 0 0,1 0 0,-1 0 0,0 0 0,0 0 0,0 0 0,-1-4 0,1 3 0,0 1 0,-1-1 0,1 1 0,-1 0 0,0-1 0,0 1 0,-1 0 0,1 0 0,-1 0 0,0 0 0,0 0 0,0 0 0,-1 0 0,1 1 0,-1-1 0,0 1 0,0 0 0,0 0 0,-1 0 0,-4-4 0,4 5 0,1 1 0,-1-1 0,0 1 0,1 0 0,-1 0 0,0 0 0,0 0 0,0 1 0,1-1 0,-1 1 0,0 0 0,0 1 0,0-1 0,0 0 0,0 1 0,0 0 0,1 0 0,-1 0 0,0 1 0,1-1 0,-1 1 0,1 0 0,-5 2 0,-2 3-73,1 1 0,0-1 0,1 2-1,0-1 1,0 1 0,1 0 0,0 0 0,0 1-1,1 0 1,0 0 0,1 1 0,-5 13-1,6-15-339,-3 4-6413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42.140"/>
    </inkml:context>
    <inkml:brush xml:id="br0">
      <inkml:brushProperty name="width" value="0.035" units="cm"/>
      <inkml:brushProperty name="height" value="0.035" units="cm"/>
      <inkml:brushProperty name="color" value="#E71224"/>
    </inkml:brush>
  </inkml:definitions>
  <inkml:trace contextRef="#ctx0" brushRef="#br0">1 74 24575,'6'-1'0,"0"0"0,0 0 0,0-1 0,0 0 0,-1 0 0,1 0 0,8-6 0,24-8 0,19 4 0,1 1 0,0 4 0,0 1 0,1 4 0,-1 2 0,67 8 0,-121-8 0,-1 1 0,1-1 0,-1 1 0,1 0 0,-1 0 0,0 0 0,1 1 0,-1-1 0,0 1 0,0-1 0,0 1 0,0 0 0,0 1 0,0-1 0,0 0 0,3 5 0,-5-5 0,0 0 0,0 0 0,0 1 0,0-1 0,-1 0 0,1 1 0,-1-1 0,1 1 0,-1-1 0,0 0 0,0 1 0,0-1 0,0 1 0,-1-1 0,1 1 0,0-1 0,-1 0 0,0 1 0,0-1 0,1 0 0,-1 1 0,-1-1 0,1 0 0,0 0 0,-2 2 0,-32 49 0,-3-1 0,-52 54 0,25-29 0,53-55 0,12-22 0,0 1 0,0 0 0,0-1 0,0 1 0,0-1 0,1 1 0,-1-1 0,0 1 0,0-1 0,0 1 0,1-1 0,-1 1 0,0-1 0,0 1 0,1-1 0,-1 1 0,0-1 0,1 0 0,-1 1 0,1-1 0,-1 0 0,0 1 0,1-1 0,-1 0 0,2 1 0,2 1 0,1-1 0,0 0 0,0 0 0,0 0 0,0 0 0,9-1 0,-12 0 0,244-3 0,-21-1 0,-220 4 0,0 1 0,1-1 0,-1 1 0,0 0 0,0 1 0,0-1 0,0 1 0,0 0 0,0 1 0,0-1 0,0 1 0,-1 0 0,0 0 0,1 0 0,-1 0 0,0 1 0,6 7 0,-5-4 0,0 0 0,0 0 0,-1 1 0,0-1 0,0 1 0,-1 0 0,0 1 0,-1-1 0,0 0 0,2 14 0,-2-11 0,-1 1 0,-1-1 0,0 0 0,0 1 0,-1-1 0,-1 0 0,0 1 0,-4 10 0,4-15 0,0 0 0,-1-1 0,0 1 0,0-1 0,0 0 0,-1 0 0,0 0 0,0 0 0,-1 0 0,1-1 0,-1 0 0,-10 8 0,3-6 0,0 0 0,-1 0 0,1-2 0,-1 0 0,0 0 0,-1-1 0,1-1 0,-1 0 0,-25 2 0,-14-2 0,-67-5 0,57 0 0,-12 1-1365,55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43.948"/>
    </inkml:context>
    <inkml:brush xml:id="br0">
      <inkml:brushProperty name="width" value="0.035" units="cm"/>
      <inkml:brushProperty name="height" value="0.035" units="cm"/>
      <inkml:brushProperty name="color" value="#E71224"/>
    </inkml:brush>
  </inkml:definitions>
  <inkml:trace contextRef="#ctx0" brushRef="#br0">92 187 24575,'0'40'0,"-2"-9"0,3 0 0,0 0 0,10 54 0,-9-78 0,-1 0 0,1 0 0,0 0 0,1-1 0,0 1 0,0 0 0,0-1 0,1 0 0,0 0 0,0 0 0,1 0 0,0-1 0,-1 1 0,2-1 0,-1 0 0,1-1 0,-1 0 0,1 0 0,1 0 0,-1 0 0,10 3 0,7 1 0,0-2 0,1-1 0,-1 0 0,1-2 0,32 1 0,-1-4 0,66-9 0,-108 8 0,0-1 0,0 0 0,0-1 0,0-1 0,-1 0 0,1-1 0,-1 0 0,0-1 0,0 0 0,-1 0 0,13-11 0,-19 12 0,0 1 0,-1-1 0,1 1 0,-1-1 0,-1-1 0,1 1 0,-1 0 0,1-1 0,-2 0 0,1 0 0,-1 1 0,0-2 0,0 1 0,0 0 0,-1 0 0,0-1 0,0 1 0,-1 0 0,0-1 0,0 1 0,0-1 0,-1 1 0,0 0 0,0-1 0,-2-6 0,-2 1 0,1-1 0,-2 0 0,0 1 0,0 0 0,-1 1 0,0-1 0,-16-17 0,6 10 0,0 1 0,-1 0 0,-26-20 0,17 21 0,-1 1 0,0 1 0,-1 1 0,0 2 0,-1 1 0,0 1 0,-1 1 0,0 2 0,-1 1 0,1 2 0,-1 1 0,-32 1 0,58 2 4,0 1 1,0 0-1,0 0 0,0 1 0,1 0 0,-1 0 1,1 0-1,-1 0 0,1 1 0,-1 0 0,1 0 1,0 0-1,1 1 0,-1 0 0,1 0 0,-1 0 1,1 0-1,0 1 0,1 0 0,-1 0 0,1 0 0,0 0 1,0 0-1,-3 9 0,-6 14-268,1 1 0,2 0 1,-10 45-1,15-57-151,1 0-6411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45.021"/>
    </inkml:context>
    <inkml:brush xml:id="br0">
      <inkml:brushProperty name="width" value="0.035" units="cm"/>
      <inkml:brushProperty name="height" value="0.035" units="cm"/>
      <inkml:brushProperty name="color" value="#E71224"/>
    </inkml:brush>
  </inkml:definitions>
  <inkml:trace contextRef="#ctx0" brushRef="#br0">388 0 24575,'-1'23'0,"-1"0"0,-1 0 0,-1-1 0,-8 23 0,-34 98 0,16-55 0,-12 34 0,-73 151 0,113-270-47,0 1 0,0 0 0,0-1 0,0 1 0,0-1 0,-1 0 0,0 0 0,0 0 0,0 0-1,0 0 1,0-1 0,0 1 0,-1-1 0,1 0 0,-1 0 0,1 0 0,-1-1 0,0 1 0,0-1 0,0 0 0,0 0 0,0 0-1,0 0 1,0-1 0,0 0 0,0 0 0,0 0 0,-8-1 0,-17-5-6779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46.560"/>
    </inkml:context>
    <inkml:brush xml:id="br0">
      <inkml:brushProperty name="width" value="0.035" units="cm"/>
      <inkml:brushProperty name="height" value="0.035" units="cm"/>
      <inkml:brushProperty name="color" value="#E71224"/>
    </inkml:brush>
  </inkml:definitions>
  <inkml:trace contextRef="#ctx0" brushRef="#br0">27 61 24575,'6'1'0,"1"0"0,-1 0 0,1 1 0,-1-1 0,0 1 0,0 1 0,0-1 0,0 1 0,-1 0 0,1 1 0,-1-1 0,1 1 0,-1 0 0,0 0 0,-1 1 0,9 9 0,-8-9 0,0 1 0,0-1 0,1 0 0,0 0 0,0-1 0,0 0 0,1 0 0,0 0 0,-1-1 0,1 0 0,11 4 0,-17-7 0,0 1 0,0-1 0,0 0 0,0 1 0,0-1 0,0 0 0,0 0 0,1 1 0,-1-1 0,0 0 0,0 0 0,0 0 0,0-1 0,0 1 0,0 0 0,0 0 0,0 0 0,0-1 0,0 1 0,1-1 0,-1 1 0,-1-1 0,1 1 0,0-1 0,0 1 0,0-1 0,0 0 0,0 1 0,0-1 0,-1 0 0,1 0 0,0 0 0,-1 0 0,1 0 0,-1 0 0,1 0 0,-1 0 0,1 0 0,-1 0 0,0 0 0,1 0 0,-1 0 0,0 0 0,0 0 0,0 0 0,0 0 0,0 0 0,0 0 0,0-1 0,0 1 0,0 0 0,0 0 0,-1 0 0,0-1 0,0-5 0,-1 1 0,0 1 0,0-1 0,0 0 0,-1 0 0,0 1 0,0-1 0,-5-5 0,6 9 0,-5-7 0,0 0 0,-1 0 0,0 1 0,0 0 0,-1 0 0,0 1 0,-1 0 0,-15-8 0,23 15 0,1 0 0,-1 0 0,0 0 0,0 0 0,0 0 0,1 0 0,-1 1 0,0-1 0,0 1 0,1-1 0,-1 1 0,0 0 0,1 0 0,-1-1 0,1 1 0,-1 0 0,1 1 0,-1-1 0,1 0 0,0 0 0,-1 0 0,1 1 0,0-1 0,0 1 0,0-1 0,0 1 0,-1 2 0,-26 51 0,25-47 0,-42 120-1365,33-103-5461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48.324"/>
    </inkml:context>
    <inkml:brush xml:id="br0">
      <inkml:brushProperty name="width" value="0.035" units="cm"/>
      <inkml:brushProperty name="height" value="0.035" units="cm"/>
      <inkml:brushProperty name="color" value="#E71224"/>
    </inkml:brush>
  </inkml:definitions>
  <inkml:trace contextRef="#ctx0" brushRef="#br0">85 168 24575,'40'-9'0,"-27"11"0,0 0 0,1-1 0,-1 0 0,1 0 0,25-3 0,-37 2 0,-1-1 0,1 1 0,0 0 0,0-1 0,0 1 0,0-1 0,0 0 0,-1 1 0,1-1 0,0 0 0,-1 0 0,1 0 0,0 0 0,-1-1 0,1 1 0,-1 0 0,0 0 0,1-1 0,-1 1 0,0-1 0,0 0 0,0 1 0,0-1 0,0 0 0,0 1 0,-1-1 0,1 0 0,-1 0 0,1 0 0,-1 0 0,1 0 0,-1 1 0,0-1 0,0 0 0,0 0 0,0 0 0,0 0 0,-1 0 0,1 0 0,0 0 0,-1 0 0,-1-2 0,0-2 0,0 1 0,-1-1 0,0 1 0,0-1 0,0 1 0,-1 0 0,1 0 0,-1 1 0,0-1 0,-1 1 0,1 0 0,-1 0 0,0 0 0,0 1 0,0 0 0,0 0 0,-1 0 0,1 0 0,-1 1 0,0 0 0,-8-2 0,5 1 0,0 1 0,1 0 0,-1 0 0,0 1 0,-1 1 0,1-1 0,0 1 0,0 1 0,0 0 0,0 0 0,0 0 0,0 2 0,-16 4 0,11 2-1365,3 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49.481"/>
    </inkml:context>
    <inkml:brush xml:id="br0">
      <inkml:brushProperty name="width" value="0.035" units="cm"/>
      <inkml:brushProperty name="height" value="0.035" units="cm"/>
      <inkml:brushProperty name="color" value="#E71224"/>
    </inkml:brush>
  </inkml:definitions>
  <inkml:trace contextRef="#ctx0" brushRef="#br0">0 0 24575,'4'0'0,"0"1"0,-1 0 0,1 0 0,-1 0 0,1 0 0,-1 0 0,1 1 0,-1-1 0,0 1 0,1 0 0,-1 0 0,0 0 0,0 0 0,0 1 0,-1-1 0,4 4 0,39 53 0,-28-35 0,66 86 0,115 203 0,-164-261-43,-29-46-30,0 0 0,-1 0-1,1 0 1,-1 0-1,-1 1 1,1-1-1,-1 1 1,0 0-1,0 0 1,-1 0-1,0 1 1,-1-1-1,1 0 1,-1 1-1,-1-1 1,1 1-1,-2 7 1,-3 10-6753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2:45:49.948"/>
    </inkml:context>
    <inkml:brush xml:id="br0">
      <inkml:brushProperty name="width" value="0.035" units="cm"/>
      <inkml:brushProperty name="height" value="0.035" units="cm"/>
      <inkml:brushProperty name="color" value="#E71224"/>
    </inkml:brush>
  </inkml:definitions>
  <inkml:trace contextRef="#ctx0" brushRef="#br0">1 0 24575,'4'0'0,"5"0"0,1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844550" y="882650"/>
            <a:ext cx="5803900" cy="4352925"/>
          </a:xfrm>
          <a:prstGeom prst="rect">
            <a:avLst/>
          </a:prstGeom>
        </p:spPr>
        <p:txBody>
          <a:bodyPr lIns="0" tIns="0" rIns="0" bIns="0" anchor="ctr">
            <a:noAutofit/>
          </a:bodyPr>
          <a:lstStyle/>
          <a:p>
            <a:r>
              <a:rPr lang="it-IT" sz="1800" b="0" strike="noStrike" spc="-1">
                <a:solidFill>
                  <a:srgbClr val="000000"/>
                </a:solidFill>
                <a:latin typeface="Times New Roman"/>
              </a:rPr>
              <a:t>Fai clic per spostare la diapositiva</a:t>
            </a:r>
          </a:p>
        </p:txBody>
      </p:sp>
      <p:sp>
        <p:nvSpPr>
          <p:cNvPr id="175" name="PlaceHolder 2"/>
          <p:cNvSpPr>
            <a:spLocks noGrp="1"/>
          </p:cNvSpPr>
          <p:nvPr>
            <p:ph type="body"/>
          </p:nvPr>
        </p:nvSpPr>
        <p:spPr>
          <a:xfrm>
            <a:off x="749350" y="5514073"/>
            <a:ext cx="5994443" cy="5223654"/>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176" name="PlaceHolder 3"/>
          <p:cNvSpPr>
            <a:spLocks noGrp="1"/>
          </p:cNvSpPr>
          <p:nvPr>
            <p:ph type="hdr"/>
          </p:nvPr>
        </p:nvSpPr>
        <p:spPr>
          <a:xfrm>
            <a:off x="0" y="0"/>
            <a:ext cx="3251822" cy="580059"/>
          </a:xfrm>
          <a:prstGeom prst="rect">
            <a:avLst/>
          </a:prstGeom>
        </p:spPr>
        <p:txBody>
          <a:bodyPr lIns="0" tIns="0" rIns="0" bIns="0">
            <a:noAutofit/>
          </a:bodyPr>
          <a:lstStyle/>
          <a:p>
            <a:r>
              <a:rPr lang="it-IT" sz="1400" b="0" strike="noStrike" spc="-1">
                <a:latin typeface="Times New Roman"/>
              </a:rPr>
              <a:t>&lt;intestazione&gt;</a:t>
            </a:r>
          </a:p>
        </p:txBody>
      </p:sp>
      <p:sp>
        <p:nvSpPr>
          <p:cNvPr id="177" name="PlaceHolder 4"/>
          <p:cNvSpPr>
            <a:spLocks noGrp="1"/>
          </p:cNvSpPr>
          <p:nvPr>
            <p:ph type="dt"/>
          </p:nvPr>
        </p:nvSpPr>
        <p:spPr>
          <a:xfrm>
            <a:off x="4241321" y="0"/>
            <a:ext cx="3251822" cy="580059"/>
          </a:xfrm>
          <a:prstGeom prst="rect">
            <a:avLst/>
          </a:prstGeom>
        </p:spPr>
        <p:txBody>
          <a:bodyPr lIns="0" tIns="0" rIns="0" bIns="0">
            <a:noAutofit/>
          </a:bodyPr>
          <a:lstStyle/>
          <a:p>
            <a:pPr algn="r"/>
            <a:r>
              <a:rPr lang="it-IT" sz="1400" b="0" strike="noStrike" spc="-1">
                <a:latin typeface="Times New Roman"/>
              </a:rPr>
              <a:t>&lt;data/ora&gt;</a:t>
            </a:r>
          </a:p>
        </p:txBody>
      </p:sp>
      <p:sp>
        <p:nvSpPr>
          <p:cNvPr id="178" name="PlaceHolder 5"/>
          <p:cNvSpPr>
            <a:spLocks noGrp="1"/>
          </p:cNvSpPr>
          <p:nvPr>
            <p:ph type="ftr"/>
          </p:nvPr>
        </p:nvSpPr>
        <p:spPr>
          <a:xfrm>
            <a:off x="0" y="11028538"/>
            <a:ext cx="3251822" cy="580059"/>
          </a:xfrm>
          <a:prstGeom prst="rect">
            <a:avLst/>
          </a:prstGeom>
        </p:spPr>
        <p:txBody>
          <a:bodyPr lIns="0" tIns="0" rIns="0" bIns="0" anchor="b">
            <a:noAutofit/>
          </a:bodyPr>
          <a:lstStyle/>
          <a:p>
            <a:r>
              <a:rPr lang="it-IT" sz="1400" b="0" strike="noStrike" spc="-1">
                <a:latin typeface="Times New Roman"/>
              </a:rPr>
              <a:t>&lt;piè di pagina&gt;</a:t>
            </a:r>
          </a:p>
        </p:txBody>
      </p:sp>
      <p:sp>
        <p:nvSpPr>
          <p:cNvPr id="179" name="PlaceHolder 6"/>
          <p:cNvSpPr>
            <a:spLocks noGrp="1"/>
          </p:cNvSpPr>
          <p:nvPr>
            <p:ph type="sldNum"/>
          </p:nvPr>
        </p:nvSpPr>
        <p:spPr>
          <a:xfrm>
            <a:off x="4241321" y="11028538"/>
            <a:ext cx="3251822" cy="580059"/>
          </a:xfrm>
          <a:prstGeom prst="rect">
            <a:avLst/>
          </a:prstGeom>
        </p:spPr>
        <p:txBody>
          <a:bodyPr lIns="0" tIns="0" rIns="0" bIns="0" anchor="b">
            <a:noAutofit/>
          </a:bodyPr>
          <a:lstStyle/>
          <a:p>
            <a:pPr algn="r"/>
            <a:fld id="{34AADA2F-F379-4233-91A9-273245E6E05C}"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917575" y="744538"/>
            <a:ext cx="4962525" cy="3722687"/>
          </a:xfrm>
          <a:prstGeom prst="rect">
            <a:avLst/>
          </a:prstGeom>
        </p:spPr>
      </p:sp>
      <p:sp>
        <p:nvSpPr>
          <p:cNvPr id="323" name="PlaceHolder 2"/>
          <p:cNvSpPr>
            <a:spLocks noGrp="1"/>
          </p:cNvSpPr>
          <p:nvPr>
            <p:ph type="body"/>
          </p:nvPr>
        </p:nvSpPr>
        <p:spPr>
          <a:xfrm>
            <a:off x="679768" y="4715907"/>
            <a:ext cx="5437783" cy="4467310"/>
          </a:xfrm>
          <a:prstGeom prst="rect">
            <a:avLst/>
          </a:prstGeom>
        </p:spPr>
        <p:txBody>
          <a:bodyPr>
            <a:noAutofit/>
          </a:bodyPr>
          <a:lstStyle/>
          <a:p>
            <a:endParaRPr lang="it-IT" sz="2000" b="0" strike="noStrike" spc="-1">
              <a:latin typeface="Arial"/>
            </a:endParaRPr>
          </a:p>
        </p:txBody>
      </p:sp>
      <p:sp>
        <p:nvSpPr>
          <p:cNvPr id="324" name="TextShape 3"/>
          <p:cNvSpPr txBox="1"/>
          <p:nvPr/>
        </p:nvSpPr>
        <p:spPr>
          <a:xfrm>
            <a:off x="3850589" y="9430250"/>
            <a:ext cx="2945302" cy="496020"/>
          </a:xfrm>
          <a:prstGeom prst="rect">
            <a:avLst/>
          </a:prstGeom>
          <a:noFill/>
          <a:ln w="0">
            <a:noFill/>
          </a:ln>
        </p:spPr>
        <p:txBody>
          <a:bodyPr anchor="b">
            <a:noAutofit/>
          </a:bodyPr>
          <a:lstStyle/>
          <a:p>
            <a:pPr algn="r">
              <a:lnSpc>
                <a:spcPct val="100000"/>
              </a:lnSpc>
            </a:pPr>
            <a:fld id="{C186A22E-FAD9-4C44-B43E-C388A263F370}" type="slidenum">
              <a:rPr lang="it-IT" sz="1200" b="0" strike="noStrike" spc="-1">
                <a:solidFill>
                  <a:srgbClr val="000000"/>
                </a:solidFill>
                <a:latin typeface="+mn-lt"/>
                <a:ea typeface="+mn-ea"/>
              </a:rPr>
              <a:t>55</a:t>
            </a:fld>
            <a:endParaRPr lang="it-IT"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63545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90618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7622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276824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913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9548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27555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54238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3699996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06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07329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672162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12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6" name="Footer Placeholder 5"/>
          <p:cNvSpPr>
            <a:spLocks noGrp="1"/>
          </p:cNvSpPr>
          <p:nvPr>
            <p:ph type="ftr" sz="quarter" idx="11"/>
          </p:nvPr>
        </p:nvSpPr>
        <p:spPr/>
        <p:txBody>
          <a:bodyPr/>
          <a:lstStyle/>
          <a:p>
            <a:r>
              <a:rPr lang="it-IT" sz="2400" b="0" strike="noStrike" spc="-1">
                <a:latin typeface="Times New Roman"/>
              </a:rPr>
              <a:t>dott. Giampaolo De Simone</a:t>
            </a:r>
          </a:p>
        </p:txBody>
      </p:sp>
      <p:sp>
        <p:nvSpPr>
          <p:cNvPr id="7" name="Slide Number Placeholder 6"/>
          <p:cNvSpPr>
            <a:spLocks noGrp="1"/>
          </p:cNvSpPr>
          <p:nvPr>
            <p:ph type="sldNum" sz="quarter" idx="12"/>
          </p:nvPr>
        </p:nvSpPr>
        <p:spPr/>
        <p:txBody>
          <a:bodyPr/>
          <a:lstStyle/>
          <a:p>
            <a:pPr algn="r">
              <a:lnSpc>
                <a:spcPct val="100000"/>
              </a:lnSpc>
            </a:pPr>
            <a:fld id="{438515D1-48A5-4A7B-ADB0-72E4F594C716}"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67584133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8" name="Footer Placeholder 7"/>
          <p:cNvSpPr>
            <a:spLocks noGrp="1"/>
          </p:cNvSpPr>
          <p:nvPr>
            <p:ph type="ftr" sz="quarter" idx="11"/>
          </p:nvPr>
        </p:nvSpPr>
        <p:spPr/>
        <p:txBody>
          <a:bodyPr/>
          <a:lstStyle/>
          <a:p>
            <a:r>
              <a:rPr lang="it-IT" sz="2400" b="0" strike="noStrike" spc="-1">
                <a:latin typeface="Times New Roman"/>
              </a:rPr>
              <a:t>dott. Giampaolo De Simone</a:t>
            </a:r>
          </a:p>
        </p:txBody>
      </p:sp>
      <p:sp>
        <p:nvSpPr>
          <p:cNvPr id="9" name="Slide Number Placeholder 8"/>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96356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4" name="Footer Placeholder 3"/>
          <p:cNvSpPr>
            <a:spLocks noGrp="1"/>
          </p:cNvSpPr>
          <p:nvPr>
            <p:ph type="ftr" sz="quarter" idx="11"/>
          </p:nvPr>
        </p:nvSpPr>
        <p:spPr/>
        <p:txBody>
          <a:bodyPr/>
          <a:lstStyle/>
          <a:p>
            <a:r>
              <a:rPr lang="it-IT" sz="2400" b="0" strike="noStrike" spc="-1">
                <a:latin typeface="Times New Roman"/>
              </a:rPr>
              <a:t>dott. Giampaolo De Simone</a:t>
            </a:r>
          </a:p>
        </p:txBody>
      </p:sp>
      <p:sp>
        <p:nvSpPr>
          <p:cNvPr id="5" name="Slide Number Placeholder 4"/>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712540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sz="2400" b="0" strike="noStrike" spc="-1">
                <a:latin typeface="Times New Roman"/>
              </a:rPr>
              <a:t>dott. Giampaolo De Simone</a:t>
            </a:r>
          </a:p>
        </p:txBody>
      </p:sp>
      <p:sp>
        <p:nvSpPr>
          <p:cNvPr id="9" name="Slide Number Placeholder 8"/>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456564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lgn="r">
              <a:lnSpc>
                <a:spcPct val="100000"/>
              </a:lnSpc>
            </a:pPr>
            <a:endParaRPr lang="it-IT" sz="1200" b="0" strike="noStrike" spc="-1">
              <a:latin typeface="Times New Roman"/>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it-IT" sz="2400" b="0" strike="noStrike" spc="-1">
                <a:latin typeface="Times New Roman"/>
              </a:rPr>
              <a:t>dott. Giampaolo De Simone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005198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6" name="Footer Placeholder 5"/>
          <p:cNvSpPr>
            <a:spLocks noGrp="1"/>
          </p:cNvSpPr>
          <p:nvPr>
            <p:ph type="ftr" sz="quarter" idx="11"/>
          </p:nvPr>
        </p:nvSpPr>
        <p:spPr/>
        <p:txBody>
          <a:bodyPr/>
          <a:lstStyle/>
          <a:p>
            <a:r>
              <a:rPr lang="it-IT" sz="2400" b="0" strike="noStrike" spc="-1">
                <a:latin typeface="Times New Roman"/>
              </a:rPr>
              <a:t>dott. Giampaolo De Simone</a:t>
            </a:r>
          </a:p>
        </p:txBody>
      </p:sp>
      <p:sp>
        <p:nvSpPr>
          <p:cNvPr id="7" name="Slide Number Placeholder 6"/>
          <p:cNvSpPr>
            <a:spLocks noGrp="1"/>
          </p:cNvSpPr>
          <p:nvPr>
            <p:ph type="sldNum" sz="quarter" idx="12"/>
          </p:nvPr>
        </p:nvSpPr>
        <p:spPr/>
        <p:txBody>
          <a:bodyPr/>
          <a:lstStyle/>
          <a:p>
            <a:pPr algn="r">
              <a:lnSpc>
                <a:spcPct val="100000"/>
              </a:lnSpc>
            </a:pPr>
            <a:fld id="{438515D1-48A5-4A7B-ADB0-72E4F594C716}"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92758755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13964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930464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332204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11"/>
          </p:nvPr>
        </p:nvSpPr>
        <p:spPr/>
        <p:txBody>
          <a:bodyPr/>
          <a:lstStyle/>
          <a:p>
            <a:r>
              <a:rPr lang="it-IT" sz="2400" b="0" strike="noStrike" spc="-1">
                <a:latin typeface="Times New Roman"/>
              </a:rPr>
              <a:t>dott. Giampaolo De Simone</a:t>
            </a:r>
          </a:p>
        </p:txBody>
      </p:sp>
      <p:sp>
        <p:nvSpPr>
          <p:cNvPr id="6" name="Slide Number Placeholder 5"/>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255887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6" name="Footer Placeholder 5"/>
          <p:cNvSpPr>
            <a:spLocks noGrp="1"/>
          </p:cNvSpPr>
          <p:nvPr>
            <p:ph type="ftr" sz="quarter" idx="11"/>
          </p:nvPr>
        </p:nvSpPr>
        <p:spPr/>
        <p:txBody>
          <a:bodyPr/>
          <a:lstStyle/>
          <a:p>
            <a:r>
              <a:rPr lang="it-IT" sz="2400" b="0" strike="noStrike" spc="-1">
                <a:latin typeface="Times New Roman"/>
              </a:rPr>
              <a:t>dott. Giampaolo De Simone</a:t>
            </a:r>
          </a:p>
        </p:txBody>
      </p:sp>
      <p:sp>
        <p:nvSpPr>
          <p:cNvPr id="7" name="Slide Number Placeholder 6"/>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2407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8" name="Footer Placeholder 7"/>
          <p:cNvSpPr>
            <a:spLocks noGrp="1"/>
          </p:cNvSpPr>
          <p:nvPr>
            <p:ph type="ftr" sz="quarter" idx="11"/>
          </p:nvPr>
        </p:nvSpPr>
        <p:spPr/>
        <p:txBody>
          <a:bodyPr/>
          <a:lstStyle/>
          <a:p>
            <a:r>
              <a:rPr lang="it-IT" sz="2400" b="0" strike="noStrike" spc="-1">
                <a:latin typeface="Times New Roman"/>
              </a:rPr>
              <a:t>dott. Giampaolo De Simone</a:t>
            </a:r>
          </a:p>
        </p:txBody>
      </p:sp>
      <p:sp>
        <p:nvSpPr>
          <p:cNvPr id="9" name="Slide Number Placeholder 8"/>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44286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4" name="Footer Placeholder 3"/>
          <p:cNvSpPr>
            <a:spLocks noGrp="1"/>
          </p:cNvSpPr>
          <p:nvPr>
            <p:ph type="ftr" sz="quarter" idx="11"/>
          </p:nvPr>
        </p:nvSpPr>
        <p:spPr/>
        <p:txBody>
          <a:bodyPr/>
          <a:lstStyle/>
          <a:p>
            <a:r>
              <a:rPr lang="it-IT" sz="2400" b="0" strike="noStrike" spc="-1">
                <a:latin typeface="Times New Roman"/>
              </a:rPr>
              <a:t>dott. Giampaolo De Simone</a:t>
            </a:r>
          </a:p>
        </p:txBody>
      </p:sp>
      <p:sp>
        <p:nvSpPr>
          <p:cNvPr id="5" name="Slide Number Placeholder 4"/>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206289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3" name="Footer Placeholder 2"/>
          <p:cNvSpPr>
            <a:spLocks noGrp="1"/>
          </p:cNvSpPr>
          <p:nvPr>
            <p:ph type="ftr" sz="quarter" idx="11"/>
          </p:nvPr>
        </p:nvSpPr>
        <p:spPr/>
        <p:txBody>
          <a:bodyPr/>
          <a:lstStyle/>
          <a:p>
            <a:r>
              <a:rPr lang="it-IT" sz="2400" b="0" strike="noStrike" spc="-1">
                <a:latin typeface="Times New Roman"/>
              </a:rPr>
              <a:t>dott. Giampaolo De Simone</a:t>
            </a:r>
          </a:p>
        </p:txBody>
      </p:sp>
      <p:sp>
        <p:nvSpPr>
          <p:cNvPr id="4" name="Slide Number Placeholder 3"/>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408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6" name="Footer Placeholder 5"/>
          <p:cNvSpPr>
            <a:spLocks noGrp="1"/>
          </p:cNvSpPr>
          <p:nvPr>
            <p:ph type="ftr" sz="quarter" idx="11"/>
          </p:nvPr>
        </p:nvSpPr>
        <p:spPr/>
        <p:txBody>
          <a:bodyPr/>
          <a:lstStyle/>
          <a:p>
            <a:r>
              <a:rPr lang="it-IT" sz="2400" b="0" strike="noStrike" spc="-1">
                <a:latin typeface="Times New Roman"/>
              </a:rPr>
              <a:t>dott. Giampaolo De Simone</a:t>
            </a:r>
          </a:p>
        </p:txBody>
      </p:sp>
      <p:sp>
        <p:nvSpPr>
          <p:cNvPr id="7" name="Slide Number Placeholder 6"/>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32027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lgn="r">
              <a:lnSpc>
                <a:spcPct val="100000"/>
              </a:lnSpc>
            </a:pPr>
            <a:endParaRPr lang="it-IT" sz="1200" b="0" strike="noStrike" spc="-1">
              <a:latin typeface="Times New Roman"/>
            </a:endParaRPr>
          </a:p>
        </p:txBody>
      </p:sp>
      <p:sp>
        <p:nvSpPr>
          <p:cNvPr id="6" name="Footer Placeholder 5"/>
          <p:cNvSpPr>
            <a:spLocks noGrp="1"/>
          </p:cNvSpPr>
          <p:nvPr>
            <p:ph type="ftr" sz="quarter" idx="11"/>
          </p:nvPr>
        </p:nvSpPr>
        <p:spPr/>
        <p:txBody>
          <a:bodyPr/>
          <a:lstStyle/>
          <a:p>
            <a:r>
              <a:rPr lang="it-IT" sz="2400" b="0" strike="noStrike" spc="-1">
                <a:latin typeface="Times New Roman"/>
              </a:rPr>
              <a:t>dott. Giampaolo De Simone</a:t>
            </a:r>
          </a:p>
        </p:txBody>
      </p:sp>
      <p:sp>
        <p:nvSpPr>
          <p:cNvPr id="7" name="Slide Number Placeholder 6"/>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119175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sz="2400" b="0" strike="noStrike" spc="-1">
                <a:latin typeface="Times New Roman"/>
              </a:rPr>
              <a:t>dott. Giampaolo De Simone</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438515D1-48A5-4A7B-ADB0-72E4F594C716}" type="slidenum">
              <a:rPr lang="it-IT" sz="2400" b="0" strike="noStrike" spc="-1" smtClean="0">
                <a:solidFill>
                  <a:srgbClr val="262626"/>
                </a:solidFill>
                <a:latin typeface="Impact"/>
              </a:rPr>
              <a:t>‹N›</a:t>
            </a:fld>
            <a:endParaRPr lang="it-IT" sz="2400" b="0" strike="noStrike" spc="-1">
              <a:latin typeface="Times New Roman"/>
            </a:endParaRPr>
          </a:p>
        </p:txBody>
      </p:sp>
    </p:spTree>
    <p:extLst>
      <p:ext uri="{BB962C8B-B14F-4D97-AF65-F5344CB8AC3E}">
        <p14:creationId xmlns:p14="http://schemas.microsoft.com/office/powerpoint/2010/main" val="428618904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lgn="r">
              <a:lnSpc>
                <a:spcPct val="100000"/>
              </a:lnSpc>
            </a:pPr>
            <a:endParaRPr lang="it-IT" sz="1200" b="0" strike="noStrike" spc="-1">
              <a:latin typeface="Times New Roman"/>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sz="2400" b="0" strike="noStrike" spc="-1">
                <a:latin typeface="Times New Roman"/>
              </a:rPr>
              <a:t>dott. Giampaolo De Simone</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438515D1-48A5-4A7B-ADB0-72E4F594C716}" type="slidenum">
              <a:rPr lang="it-IT" sz="2400" b="0" strike="noStrike" spc="-1" smtClean="0">
                <a:solidFill>
                  <a:srgbClr val="262626"/>
                </a:solidFill>
                <a:latin typeface="Impact"/>
              </a:rPr>
              <a:t>‹N›</a:t>
            </a:fld>
            <a:endParaRPr lang="it-IT" sz="2400" b="0" strike="noStrike" spc="-1">
              <a:latin typeface="Times New Roman"/>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52021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33.png"/><Relationship Id="rId7" Type="http://schemas.openxmlformats.org/officeDocument/2006/relationships/customXml" Target="../ink/ink3.xml"/><Relationship Id="rId12" Type="http://schemas.openxmlformats.org/officeDocument/2006/relationships/image" Target="../media/image22.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17.emf"/><Relationship Id="rId16" Type="http://schemas.openxmlformats.org/officeDocument/2006/relationships/image" Target="../media/image24.png"/><Relationship Id="rId20" Type="http://schemas.openxmlformats.org/officeDocument/2006/relationships/image" Target="../media/image26.png"/><Relationship Id="rId29" Type="http://schemas.openxmlformats.org/officeDocument/2006/relationships/customXml" Target="../ink/ink14.xml"/><Relationship Id="rId1" Type="http://schemas.openxmlformats.org/officeDocument/2006/relationships/slideLayout" Target="../slideLayouts/slideLayout24.xml"/><Relationship Id="rId6" Type="http://schemas.openxmlformats.org/officeDocument/2006/relationships/image" Target="../media/image19.png"/><Relationship Id="rId11" Type="http://schemas.openxmlformats.org/officeDocument/2006/relationships/customXml" Target="../ink/ink5.xml"/><Relationship Id="rId24" Type="http://schemas.openxmlformats.org/officeDocument/2006/relationships/image" Target="../media/image28.png"/><Relationship Id="rId32" Type="http://schemas.openxmlformats.org/officeDocument/2006/relationships/image" Target="../media/image32.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0.png"/><Relationship Id="rId10" Type="http://schemas.openxmlformats.org/officeDocument/2006/relationships/image" Target="../media/image21.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18.png"/><Relationship Id="rId9" Type="http://schemas.openxmlformats.org/officeDocument/2006/relationships/customXml" Target="../ink/ink4.xml"/><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customXml" Target="../ink/ink13.xml"/><Relationship Id="rId30" Type="http://schemas.openxmlformats.org/officeDocument/2006/relationships/image" Target="../media/image31.png"/><Relationship Id="rId8"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22.xml"/><Relationship Id="rId18" Type="http://schemas.openxmlformats.org/officeDocument/2006/relationships/image" Target="../media/image42.png"/><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image" Target="../media/image39.png"/><Relationship Id="rId17" Type="http://schemas.openxmlformats.org/officeDocument/2006/relationships/customXml" Target="../ink/ink24.xml"/><Relationship Id="rId2" Type="http://schemas.openxmlformats.org/officeDocument/2006/relationships/image" Target="../media/image18.emf"/><Relationship Id="rId16" Type="http://schemas.openxmlformats.org/officeDocument/2006/relationships/image" Target="../media/image41.png"/><Relationship Id="rId1" Type="http://schemas.openxmlformats.org/officeDocument/2006/relationships/slideLayout" Target="../slideLayouts/slideLayout24.xml"/><Relationship Id="rId6" Type="http://schemas.openxmlformats.org/officeDocument/2006/relationships/image" Target="../media/image36.png"/><Relationship Id="rId11" Type="http://schemas.openxmlformats.org/officeDocument/2006/relationships/customXml" Target="../ink/ink21.xml"/><Relationship Id="rId5" Type="http://schemas.openxmlformats.org/officeDocument/2006/relationships/customXml" Target="../ink/ink18.xml"/><Relationship Id="rId15" Type="http://schemas.openxmlformats.org/officeDocument/2006/relationships/customXml" Target="../ink/ink23.xm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customXml" Target="../ink/ink20.xml"/><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1D4AD45-232C-9B35-D8DF-BAAE373419B6}"/>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chemeClr val="bg1"/>
                </a:solidFill>
                <a:latin typeface="Impact"/>
              </a:rPr>
              <a:t>1</a:t>
            </a:fld>
            <a:endParaRPr lang="it-IT" sz="2400" b="0" strike="noStrike" spc="-1" dirty="0">
              <a:solidFill>
                <a:schemeClr val="bg1"/>
              </a:solidFill>
              <a:latin typeface="Times New Roman"/>
            </a:endParaRPr>
          </a:p>
        </p:txBody>
      </p:sp>
      <p:pic>
        <p:nvPicPr>
          <p:cNvPr id="7" name="Immagine 6">
            <a:extLst>
              <a:ext uri="{FF2B5EF4-FFF2-40B4-BE49-F238E27FC236}">
                <a16:creationId xmlns:a16="http://schemas.microsoft.com/office/drawing/2014/main" id="{2F86F2CC-099B-5742-D8B8-E8B409EB96CD}"/>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6889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1331640" y="1268640"/>
            <a:ext cx="8229240" cy="1142640"/>
          </a:xfrm>
          <a:prstGeom prst="rect">
            <a:avLst/>
          </a:prstGeom>
          <a:solidFill>
            <a:schemeClr val="bg1"/>
          </a:solidFill>
          <a:ln w="0">
            <a:noFill/>
          </a:ln>
        </p:spPr>
        <p:txBody>
          <a:bodyPr anchor="b">
            <a:normAutofit fontScale="83500" lnSpcReduction="20000"/>
          </a:bodyPr>
          <a:lstStyle/>
          <a:p>
            <a:pPr>
              <a:lnSpc>
                <a:spcPct val="100000"/>
              </a:lnSpc>
            </a:pPr>
            <a:br>
              <a:rPr dirty="0">
                <a:latin typeface="Aptos" panose="020B0004020202020204" pitchFamily="34" charset="0"/>
              </a:rPr>
            </a:br>
            <a:r>
              <a:rPr lang="it-IT" sz="4000" b="1" strike="noStrike" spc="-1" dirty="0">
                <a:solidFill>
                  <a:srgbClr val="262626"/>
                </a:solidFill>
                <a:latin typeface="Aptos" panose="020B0004020202020204" pitchFamily="34" charset="0"/>
              </a:rPr>
              <a:t>Le diverse tipologie di bilancio</a:t>
            </a:r>
            <a:br>
              <a:rPr dirty="0">
                <a:latin typeface="Aptos" panose="020B0004020202020204" pitchFamily="34" charset="0"/>
              </a:rPr>
            </a:br>
            <a:endParaRPr lang="it-IT" sz="4000" b="0" strike="noStrike" spc="-1" dirty="0">
              <a:solidFill>
                <a:srgbClr val="000000"/>
              </a:solidFill>
              <a:latin typeface="Aptos" panose="020B0004020202020204" pitchFamily="34" charset="0"/>
            </a:endParaRPr>
          </a:p>
        </p:txBody>
      </p:sp>
      <p:sp>
        <p:nvSpPr>
          <p:cNvPr id="200" name="TextShape 2"/>
          <p:cNvSpPr txBox="1"/>
          <p:nvPr/>
        </p:nvSpPr>
        <p:spPr>
          <a:xfrm>
            <a:off x="755640" y="2205000"/>
            <a:ext cx="7543440" cy="3885840"/>
          </a:xfrm>
          <a:prstGeom prst="rect">
            <a:avLst/>
          </a:prstGeom>
          <a:noFill/>
          <a:ln w="0">
            <a:noFill/>
          </a:ln>
        </p:spPr>
        <p:txBody>
          <a:bodyPr anchor="ctr">
            <a:noAutofit/>
          </a:bodyPr>
          <a:lstStyle/>
          <a:p>
            <a:pPr marL="457200" indent="-456840">
              <a:lnSpc>
                <a:spcPct val="100000"/>
              </a:lnSpc>
              <a:spcBef>
                <a:spcPts val="479"/>
              </a:spcBef>
              <a:buClr>
                <a:srgbClr val="AD0101"/>
              </a:buClr>
              <a:buFont typeface="Arial"/>
              <a:buAutoNum type="arabicPeriod"/>
            </a:pPr>
            <a:r>
              <a:rPr lang="it-IT" sz="2400" b="0" strike="noStrike" spc="-1" dirty="0">
                <a:solidFill>
                  <a:srgbClr val="303030"/>
                </a:solidFill>
                <a:latin typeface="Aptos" panose="020B0004020202020204" pitchFamily="34" charset="0"/>
              </a:rPr>
              <a:t>RENDICONTO PER CASSA per Enti con </a:t>
            </a:r>
          </a:p>
          <a:p>
            <a:pPr>
              <a:lnSpc>
                <a:spcPct val="100000"/>
              </a:lnSpc>
              <a:spcBef>
                <a:spcPts val="479"/>
              </a:spcBef>
              <a:tabLst>
                <a:tab pos="0" algn="l"/>
              </a:tabLst>
            </a:pPr>
            <a:r>
              <a:rPr lang="it-IT" sz="2400" b="0" strike="noStrike" spc="-1" dirty="0">
                <a:solidFill>
                  <a:srgbClr val="303030"/>
                </a:solidFill>
                <a:latin typeface="Aptos" panose="020B0004020202020204" pitchFamily="34" charset="0"/>
              </a:rPr>
              <a:t>ricavi &lt; 220.000 (FACOLTA’): PRINCIPIO DI CASSA</a:t>
            </a:r>
          </a:p>
          <a:p>
            <a:pPr>
              <a:lnSpc>
                <a:spcPct val="100000"/>
              </a:lnSpc>
              <a:spcBef>
                <a:spcPts val="479"/>
              </a:spcBef>
              <a:tabLst>
                <a:tab pos="0" algn="l"/>
              </a:tabLst>
            </a:pPr>
            <a:endParaRPr lang="it-IT" sz="2400" b="0" strike="noStrike" spc="-1" dirty="0">
              <a:solidFill>
                <a:srgbClr val="303030"/>
              </a:solidFill>
              <a:latin typeface="Aptos" panose="020B0004020202020204" pitchFamily="34" charset="0"/>
            </a:endParaRPr>
          </a:p>
          <a:p>
            <a:pPr>
              <a:lnSpc>
                <a:spcPct val="100000"/>
              </a:lnSpc>
              <a:spcBef>
                <a:spcPts val="479"/>
              </a:spcBef>
              <a:tabLst>
                <a:tab pos="0" algn="l"/>
              </a:tabLst>
            </a:pPr>
            <a:r>
              <a:rPr lang="it-IT" sz="2400" b="0" strike="noStrike" spc="-1" dirty="0">
                <a:solidFill>
                  <a:srgbClr val="C00000"/>
                </a:solidFill>
                <a:latin typeface="Aptos" panose="020B0004020202020204" pitchFamily="34" charset="0"/>
              </a:rPr>
              <a:t>2.</a:t>
            </a:r>
            <a:r>
              <a:rPr lang="it-IT" sz="2400" b="0" strike="noStrike" spc="-1" dirty="0">
                <a:solidFill>
                  <a:srgbClr val="303030"/>
                </a:solidFill>
                <a:latin typeface="Aptos" panose="020B0004020202020204" pitchFamily="34" charset="0"/>
              </a:rPr>
              <a:t> BILANCIO “ORDINARIO” per tutti gli altri soggetti, (OBBLIGO): PRINCIPIO DI COMPETENZA</a:t>
            </a:r>
          </a:p>
          <a:p>
            <a:pPr>
              <a:lnSpc>
                <a:spcPct val="100000"/>
              </a:lnSpc>
              <a:spcBef>
                <a:spcPts val="479"/>
              </a:spcBef>
              <a:tabLst>
                <a:tab pos="0" algn="l"/>
              </a:tabLst>
            </a:pPr>
            <a:endParaRPr lang="it-IT" sz="2400" b="0" strike="noStrike" spc="-1" dirty="0">
              <a:solidFill>
                <a:srgbClr val="303030"/>
              </a:solidFill>
              <a:latin typeface="Times New Roman"/>
            </a:endParaRPr>
          </a:p>
        </p:txBody>
      </p:sp>
      <p:sp>
        <p:nvSpPr>
          <p:cNvPr id="2" name="Segnaposto piè di pagina 1">
            <a:extLst>
              <a:ext uri="{FF2B5EF4-FFF2-40B4-BE49-F238E27FC236}">
                <a16:creationId xmlns:a16="http://schemas.microsoft.com/office/drawing/2014/main" id="{7DCEED71-86A4-C5AE-19CE-A9EB838613B9}"/>
              </a:ext>
            </a:extLst>
          </p:cNvPr>
          <p:cNvSpPr>
            <a:spLocks noGrp="1"/>
          </p:cNvSpPr>
          <p:nvPr>
            <p:ph type="ftr" sz="quarter" idx="11"/>
          </p:nvPr>
        </p:nvSpPr>
        <p:spPr>
          <a:xfrm>
            <a:off x="2763448" y="6578849"/>
            <a:ext cx="3617103" cy="365125"/>
          </a:xfrm>
        </p:spPr>
        <p:txBody>
          <a:bodyPr/>
          <a:lstStyle/>
          <a:p>
            <a:r>
              <a:rPr lang="it-IT" sz="1200" b="0" strike="noStrike" spc="-1" dirty="0">
                <a:solidFill>
                  <a:schemeClr val="tx1"/>
                </a:solidFill>
                <a:latin typeface="Times New Roman"/>
              </a:rPr>
              <a:t>dott. Giampaolo De Simone</a:t>
            </a:r>
          </a:p>
          <a:p>
            <a:endParaRPr lang="it-IT" sz="2400" b="0" strike="noStrike" spc="-1" dirty="0">
              <a:latin typeface="Times New Roman"/>
            </a:endParaRPr>
          </a:p>
        </p:txBody>
      </p:sp>
      <p:sp>
        <p:nvSpPr>
          <p:cNvPr id="3" name="Segnaposto numero diapositiva 2">
            <a:extLst>
              <a:ext uri="{FF2B5EF4-FFF2-40B4-BE49-F238E27FC236}">
                <a16:creationId xmlns:a16="http://schemas.microsoft.com/office/drawing/2014/main" id="{B37B6A80-8AAD-8D11-2D5A-42642EC3C371}"/>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10</a:t>
            </a:fld>
            <a:endParaRPr lang="it-IT" sz="2400" b="0" strike="noStrike" spc="-1">
              <a:latin typeface="Times New Roman"/>
            </a:endParaRPr>
          </a:p>
        </p:txBody>
      </p:sp>
      <p:sp>
        <p:nvSpPr>
          <p:cNvPr id="4" name="CasellaDiTesto 3">
            <a:extLst>
              <a:ext uri="{FF2B5EF4-FFF2-40B4-BE49-F238E27FC236}">
                <a16:creationId xmlns:a16="http://schemas.microsoft.com/office/drawing/2014/main" id="{0E9A5A11-17AE-F088-1B2C-61C7593DA955}"/>
              </a:ext>
            </a:extLst>
          </p:cNvPr>
          <p:cNvSpPr txBox="1"/>
          <p:nvPr/>
        </p:nvSpPr>
        <p:spPr>
          <a:xfrm>
            <a:off x="895350" y="309563"/>
            <a:ext cx="7277100" cy="646331"/>
          </a:xfrm>
          <a:prstGeom prst="rect">
            <a:avLst/>
          </a:prstGeom>
          <a:noFill/>
        </p:spPr>
        <p:txBody>
          <a:bodyPr wrap="square" rtlCol="0">
            <a:spAutoFit/>
          </a:bodyPr>
          <a:lstStyle/>
          <a:p>
            <a:r>
              <a:rPr lang="it-IT" sz="1800" b="1" dirty="0">
                <a:solidFill>
                  <a:schemeClr val="tx1">
                    <a:alpha val="70000"/>
                  </a:schemeClr>
                </a:solidFill>
              </a:rPr>
              <a:t>I) Gli schemi di bilancio degli Enti del terzo settore di grandi dimensioni</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827640" y="620640"/>
            <a:ext cx="6781320" cy="1599840"/>
          </a:xfrm>
          <a:prstGeom prst="rect">
            <a:avLst/>
          </a:prstGeom>
          <a:noFill/>
          <a:ln w="0">
            <a:noFill/>
          </a:ln>
        </p:spPr>
        <p:txBody>
          <a:bodyPr anchor="b">
            <a:normAutofit/>
          </a:bodyPr>
          <a:lstStyle/>
          <a:p>
            <a:pPr>
              <a:lnSpc>
                <a:spcPct val="100000"/>
              </a:lnSpc>
            </a:pPr>
            <a:br>
              <a:rPr dirty="0"/>
            </a:br>
            <a:r>
              <a:rPr lang="it-IT" sz="4000" b="1" strike="noStrike" spc="-1" dirty="0">
                <a:solidFill>
                  <a:srgbClr val="262626"/>
                </a:solidFill>
                <a:latin typeface="Aptos" panose="020B0004020202020204" pitchFamily="34" charset="0"/>
              </a:rPr>
              <a:t>Bilancio ordinario</a:t>
            </a:r>
            <a:br>
              <a:rPr dirty="0"/>
            </a:br>
            <a:endParaRPr lang="it-IT" sz="4000" b="0" strike="noStrike" spc="-1" dirty="0">
              <a:solidFill>
                <a:srgbClr val="000000"/>
              </a:solidFill>
              <a:latin typeface="Times New Roman"/>
            </a:endParaRPr>
          </a:p>
        </p:txBody>
      </p:sp>
      <p:sp>
        <p:nvSpPr>
          <p:cNvPr id="204" name="TextShape 2"/>
          <p:cNvSpPr txBox="1"/>
          <p:nvPr/>
        </p:nvSpPr>
        <p:spPr>
          <a:xfrm>
            <a:off x="827640" y="1845000"/>
            <a:ext cx="7543440" cy="3885840"/>
          </a:xfrm>
          <a:prstGeom prst="rect">
            <a:avLst/>
          </a:prstGeom>
          <a:noFill/>
          <a:ln w="0">
            <a:noFill/>
          </a:ln>
        </p:spPr>
        <p:txBody>
          <a:bodyPr anchor="ctr">
            <a:normAutofit fontScale="70000" lnSpcReduction="20000"/>
          </a:bodyPr>
          <a:lstStyle/>
          <a:p>
            <a:pPr marL="274320" indent="-273960">
              <a:lnSpc>
                <a:spcPct val="100000"/>
              </a:lnSpc>
              <a:spcBef>
                <a:spcPts val="479"/>
              </a:spcBef>
              <a:buClr>
                <a:srgbClr val="AD0101"/>
              </a:buClr>
              <a:buFont typeface="Arial"/>
              <a:buChar char="•"/>
            </a:pPr>
            <a:r>
              <a:rPr lang="it-IT" sz="2400" b="1" strike="noStrike" spc="-1" dirty="0">
                <a:solidFill>
                  <a:srgbClr val="303030"/>
                </a:solidFill>
                <a:latin typeface="Aptos" panose="020B0004020202020204" pitchFamily="34" charset="0"/>
              </a:rPr>
              <a:t>Stato patrimoniale</a:t>
            </a:r>
            <a:endParaRPr lang="it-IT" sz="2400" b="0" strike="noStrike" spc="-1" dirty="0">
              <a:solidFill>
                <a:srgbClr val="303030"/>
              </a:solidFill>
              <a:latin typeface="Aptos" panose="020B0004020202020204" pitchFamily="34" charset="0"/>
            </a:endParaRPr>
          </a:p>
          <a:p>
            <a:pPr marL="274320" indent="-273960">
              <a:lnSpc>
                <a:spcPct val="100000"/>
              </a:lnSpc>
              <a:spcBef>
                <a:spcPts val="479"/>
              </a:spcBef>
              <a:buClr>
                <a:srgbClr val="AD0101"/>
              </a:buClr>
              <a:buFont typeface="Arial"/>
              <a:buChar char="•"/>
            </a:pPr>
            <a:r>
              <a:rPr lang="it-IT" sz="2400" b="1" strike="noStrike" spc="-1" dirty="0">
                <a:solidFill>
                  <a:srgbClr val="303030"/>
                </a:solidFill>
                <a:latin typeface="Aptos" panose="020B0004020202020204" pitchFamily="34" charset="0"/>
              </a:rPr>
              <a:t>Rendiconto gestionale		</a:t>
            </a:r>
            <a:endParaRPr lang="it-IT" sz="2400" b="0" strike="noStrike" spc="-1" dirty="0">
              <a:solidFill>
                <a:srgbClr val="303030"/>
              </a:solidFill>
              <a:latin typeface="Aptos" panose="020B0004020202020204" pitchFamily="34" charset="0"/>
            </a:endParaRPr>
          </a:p>
          <a:p>
            <a:pPr marL="274320" indent="-273960">
              <a:lnSpc>
                <a:spcPct val="100000"/>
              </a:lnSpc>
              <a:spcBef>
                <a:spcPts val="479"/>
              </a:spcBef>
              <a:buClr>
                <a:srgbClr val="AD0101"/>
              </a:buClr>
              <a:buFont typeface="Arial"/>
              <a:buChar char="•"/>
            </a:pPr>
            <a:r>
              <a:rPr lang="it-IT" sz="2400" b="1" strike="noStrike" spc="-1" dirty="0">
                <a:solidFill>
                  <a:srgbClr val="303030"/>
                </a:solidFill>
                <a:latin typeface="Aptos" panose="020B0004020202020204" pitchFamily="34" charset="0"/>
              </a:rPr>
              <a:t>Relazione di missione</a:t>
            </a:r>
            <a:endParaRPr lang="it-IT" sz="2400" b="0" strike="noStrike" spc="-1" dirty="0">
              <a:solidFill>
                <a:srgbClr val="303030"/>
              </a:solidFill>
              <a:latin typeface="Aptos" panose="020B0004020202020204" pitchFamily="34" charset="0"/>
            </a:endParaRPr>
          </a:p>
          <a:p>
            <a:pPr>
              <a:lnSpc>
                <a:spcPct val="100000"/>
              </a:lnSpc>
              <a:spcBef>
                <a:spcPts val="479"/>
              </a:spcBef>
              <a:tabLst>
                <a:tab pos="0" algn="l"/>
              </a:tabLst>
            </a:pPr>
            <a:endParaRPr lang="it-IT" sz="2400" b="0" strike="noStrike" spc="-1" dirty="0">
              <a:solidFill>
                <a:srgbClr val="303030"/>
              </a:solidFill>
              <a:latin typeface="Aptos" panose="020B0004020202020204" pitchFamily="34" charset="0"/>
            </a:endParaRPr>
          </a:p>
          <a:p>
            <a:pPr>
              <a:lnSpc>
                <a:spcPct val="100000"/>
              </a:lnSpc>
              <a:spcBef>
                <a:spcPts val="479"/>
              </a:spcBef>
              <a:tabLst>
                <a:tab pos="0" algn="l"/>
              </a:tabLst>
            </a:pPr>
            <a:r>
              <a:rPr lang="it-IT" sz="2400" b="0" strike="noStrike" spc="-1" dirty="0">
                <a:solidFill>
                  <a:srgbClr val="303030"/>
                </a:solidFill>
                <a:latin typeface="Aptos" panose="020B0004020202020204" pitchFamily="34" charset="0"/>
              </a:rPr>
              <a:t>Predisposizione conforme a: </a:t>
            </a:r>
          </a:p>
          <a:p>
            <a:pPr marL="274320" indent="-273960">
              <a:lnSpc>
                <a:spcPct val="100000"/>
              </a:lnSpc>
              <a:spcBef>
                <a:spcPts val="479"/>
              </a:spcBef>
              <a:buClr>
                <a:srgbClr val="AD0101"/>
              </a:buClr>
              <a:buFont typeface="Wingdings" charset="2"/>
              <a:buChar char=""/>
              <a:tabLst>
                <a:tab pos="0" algn="l"/>
              </a:tabLst>
            </a:pPr>
            <a:r>
              <a:rPr lang="it-IT" sz="2400" b="0" strike="noStrike" spc="-1" dirty="0">
                <a:solidFill>
                  <a:srgbClr val="303030"/>
                </a:solidFill>
                <a:latin typeface="Aptos" panose="020B0004020202020204" pitchFamily="34" charset="0"/>
              </a:rPr>
              <a:t>clausole generali</a:t>
            </a:r>
          </a:p>
          <a:p>
            <a:pPr marL="274320" indent="-273960">
              <a:lnSpc>
                <a:spcPct val="100000"/>
              </a:lnSpc>
              <a:spcBef>
                <a:spcPts val="479"/>
              </a:spcBef>
              <a:buClr>
                <a:srgbClr val="AD0101"/>
              </a:buClr>
              <a:buFont typeface="Wingdings" charset="2"/>
              <a:buChar char=""/>
              <a:tabLst>
                <a:tab pos="0" algn="l"/>
              </a:tabLst>
            </a:pPr>
            <a:r>
              <a:rPr lang="it-IT" sz="2400" b="0" strike="noStrike" spc="-1" dirty="0">
                <a:solidFill>
                  <a:srgbClr val="303030"/>
                </a:solidFill>
                <a:latin typeface="Aptos" panose="020B0004020202020204" pitchFamily="34" charset="0"/>
              </a:rPr>
              <a:t>principi generali di bilancio, criteri di valutazione articoli 2423, 2423-</a:t>
            </a:r>
            <a:r>
              <a:rPr lang="it-IT" sz="2400" b="0" i="1" strike="noStrike" spc="-1" dirty="0">
                <a:solidFill>
                  <a:srgbClr val="303030"/>
                </a:solidFill>
                <a:latin typeface="Aptos" panose="020B0004020202020204" pitchFamily="34" charset="0"/>
              </a:rPr>
              <a:t>bis </a:t>
            </a:r>
            <a:r>
              <a:rPr lang="it-IT" sz="2400" b="0" strike="noStrike" spc="-1" dirty="0">
                <a:solidFill>
                  <a:srgbClr val="303030"/>
                </a:solidFill>
                <a:latin typeface="Aptos" panose="020B0004020202020204" pitchFamily="34" charset="0"/>
              </a:rPr>
              <a:t>e 2426 del codice civile</a:t>
            </a:r>
          </a:p>
          <a:p>
            <a:pPr marL="274320" indent="-273960">
              <a:lnSpc>
                <a:spcPct val="100000"/>
              </a:lnSpc>
              <a:spcBef>
                <a:spcPts val="479"/>
              </a:spcBef>
              <a:buClr>
                <a:srgbClr val="AD0101"/>
              </a:buClr>
              <a:buFont typeface="Wingdings" charset="2"/>
              <a:buChar char=""/>
              <a:tabLst>
                <a:tab pos="0" algn="l"/>
              </a:tabLst>
            </a:pPr>
            <a:r>
              <a:rPr lang="it-IT" sz="2400" b="0" strike="noStrike" spc="-1" dirty="0">
                <a:solidFill>
                  <a:srgbClr val="303030"/>
                </a:solidFill>
                <a:latin typeface="Aptos" panose="020B0004020202020204" pitchFamily="34" charset="0"/>
              </a:rPr>
              <a:t>principi contabili nazionali, in quanto compatibili con l’assenza dello scopo di     lucro e con le finalità civiche, solidaristiche e di utilità sociale degli enti del Terzo settore.</a:t>
            </a:r>
          </a:p>
          <a:p>
            <a:pPr>
              <a:lnSpc>
                <a:spcPct val="100000"/>
              </a:lnSpc>
              <a:spcBef>
                <a:spcPts val="479"/>
              </a:spcBef>
              <a:tabLst>
                <a:tab pos="0" algn="l"/>
              </a:tabLst>
            </a:pPr>
            <a:endParaRPr lang="it-IT" sz="2400" b="0" strike="noStrike" spc="-1" dirty="0">
              <a:solidFill>
                <a:srgbClr val="303030"/>
              </a:solidFill>
              <a:latin typeface="Aptos" panose="020B0004020202020204" pitchFamily="34" charset="0"/>
            </a:endParaRPr>
          </a:p>
          <a:p>
            <a:pPr>
              <a:lnSpc>
                <a:spcPct val="100000"/>
              </a:lnSpc>
              <a:spcBef>
                <a:spcPts val="479"/>
              </a:spcBef>
              <a:tabLst>
                <a:tab pos="0" algn="l"/>
              </a:tabLst>
            </a:pPr>
            <a:r>
              <a:rPr lang="it-IT" sz="2400" b="0" strike="noStrike" spc="-1" dirty="0">
                <a:solidFill>
                  <a:srgbClr val="303030"/>
                </a:solidFill>
                <a:latin typeface="Aptos" panose="020B0004020202020204" pitchFamily="34" charset="0"/>
              </a:rPr>
              <a:t>L’ente dà atto nella relazione di missione dei principi e criteri di redazione adottati.</a:t>
            </a:r>
          </a:p>
          <a:p>
            <a:pPr>
              <a:lnSpc>
                <a:spcPct val="100000"/>
              </a:lnSpc>
              <a:spcBef>
                <a:spcPts val="479"/>
              </a:spcBef>
              <a:tabLst>
                <a:tab pos="0" algn="l"/>
              </a:tabLst>
            </a:pPr>
            <a:endParaRPr lang="it-IT" sz="2400" b="0" strike="noStrike" spc="-1" dirty="0">
              <a:solidFill>
                <a:srgbClr val="303030"/>
              </a:solidFill>
              <a:latin typeface="Times New Roman"/>
            </a:endParaRPr>
          </a:p>
        </p:txBody>
      </p:sp>
      <p:sp>
        <p:nvSpPr>
          <p:cNvPr id="2" name="Segnaposto piè di pagina 1">
            <a:extLst>
              <a:ext uri="{FF2B5EF4-FFF2-40B4-BE49-F238E27FC236}">
                <a16:creationId xmlns:a16="http://schemas.microsoft.com/office/drawing/2014/main" id="{85EEB21D-7DD9-9DF4-C813-6DA2775FC8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9F23FB8D-10C7-9240-0568-8F7154DC34EC}"/>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11</a:t>
            </a:fld>
            <a:endParaRPr lang="it-IT" sz="2400" b="0" strike="noStrike" spc="-1">
              <a:latin typeface="Times New Roman"/>
            </a:endParaRPr>
          </a:p>
        </p:txBody>
      </p:sp>
      <p:sp>
        <p:nvSpPr>
          <p:cNvPr id="4" name="CasellaDiTesto 3">
            <a:extLst>
              <a:ext uri="{FF2B5EF4-FFF2-40B4-BE49-F238E27FC236}">
                <a16:creationId xmlns:a16="http://schemas.microsoft.com/office/drawing/2014/main" id="{3FE7A812-8431-1E93-5E22-97AD762B0FEA}"/>
              </a:ext>
            </a:extLst>
          </p:cNvPr>
          <p:cNvSpPr txBox="1"/>
          <p:nvPr/>
        </p:nvSpPr>
        <p:spPr>
          <a:xfrm>
            <a:off x="895350" y="309563"/>
            <a:ext cx="7277100" cy="646331"/>
          </a:xfrm>
          <a:prstGeom prst="rect">
            <a:avLst/>
          </a:prstGeom>
          <a:noFill/>
        </p:spPr>
        <p:txBody>
          <a:bodyPr wrap="square" rtlCol="0">
            <a:spAutoFit/>
          </a:bodyPr>
          <a:lstStyle/>
          <a:p>
            <a:r>
              <a:rPr lang="it-IT" sz="1800" b="1" dirty="0">
                <a:solidFill>
                  <a:schemeClr val="tx1">
                    <a:alpha val="70000"/>
                  </a:schemeClr>
                </a:solidFill>
              </a:rPr>
              <a:t>I) Gli schemi di bilancio degli Enti del terzo settore di grandi dimensioni</a:t>
            </a:r>
          </a:p>
          <a:p>
            <a:endParaRPr lang="it-IT" dirty="0"/>
          </a:p>
        </p:txBody>
      </p:sp>
      <p:sp>
        <p:nvSpPr>
          <p:cNvPr id="5" name="Rettangolo 4">
            <a:extLst>
              <a:ext uri="{FF2B5EF4-FFF2-40B4-BE49-F238E27FC236}">
                <a16:creationId xmlns:a16="http://schemas.microsoft.com/office/drawing/2014/main" id="{84D7EB7E-51DE-0DC7-AF34-A01C0CB8BDC3}"/>
              </a:ext>
            </a:extLst>
          </p:cNvPr>
          <p:cNvSpPr/>
          <p:nvPr/>
        </p:nvSpPr>
        <p:spPr>
          <a:xfrm>
            <a:off x="4110033" y="1818823"/>
            <a:ext cx="3498927" cy="1323439"/>
          </a:xfrm>
          <a:prstGeom prst="rect">
            <a:avLst/>
          </a:prstGeom>
          <a:noFill/>
        </p:spPr>
        <p:txBody>
          <a:bodyPr wrap="square" lIns="91440" tIns="45720" rIns="91440" bIns="45720">
            <a:spAutoFit/>
          </a:bodyPr>
          <a:lstStyle/>
          <a:p>
            <a:pPr algn="ctr"/>
            <a:r>
              <a:rPr lang="it-IT" sz="4000" b="1" strike="noStrike"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ptos" panose="020B0004020202020204" pitchFamily="34" charset="0"/>
              </a:rPr>
              <a:t>SCHEMI FISSI!!!</a:t>
            </a:r>
            <a:endParaRPr lang="it-IT"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245880" y="45386"/>
            <a:ext cx="3611520" cy="1142640"/>
          </a:xfrm>
          <a:prstGeom prst="rect">
            <a:avLst/>
          </a:prstGeom>
          <a:noFill/>
          <a:ln w="0">
            <a:noFill/>
          </a:ln>
        </p:spPr>
        <p:txBody>
          <a:bodyPr anchor="b">
            <a:normAutofit fontScale="70000" lnSpcReduction="20000"/>
          </a:bodyPr>
          <a:lstStyle/>
          <a:p>
            <a:pPr algn="ctr">
              <a:lnSpc>
                <a:spcPct val="100000"/>
              </a:lnSpc>
            </a:pPr>
            <a:br>
              <a:rPr dirty="0"/>
            </a:br>
            <a:r>
              <a:rPr lang="it-IT" sz="3100" b="1" strike="noStrike" spc="-1" dirty="0">
                <a:solidFill>
                  <a:srgbClr val="262626"/>
                </a:solidFill>
                <a:latin typeface="Times New Roman"/>
              </a:rPr>
              <a:t>MOD. A </a:t>
            </a:r>
            <a:br>
              <a:rPr dirty="0"/>
            </a:br>
            <a:r>
              <a:rPr lang="it-IT" sz="3100" b="1" strike="noStrike" spc="-1" dirty="0">
                <a:solidFill>
                  <a:srgbClr val="262626"/>
                </a:solidFill>
                <a:latin typeface="Times New Roman"/>
              </a:rPr>
              <a:t>STATO PATRIMONIALE </a:t>
            </a:r>
            <a:br>
              <a:rPr dirty="0"/>
            </a:br>
            <a:endParaRPr lang="it-IT" sz="3100" b="0" strike="noStrike" spc="-1" dirty="0">
              <a:solidFill>
                <a:srgbClr val="000000"/>
              </a:solidFill>
              <a:latin typeface="Times New Roman"/>
            </a:endParaRPr>
          </a:p>
        </p:txBody>
      </p:sp>
      <p:sp>
        <p:nvSpPr>
          <p:cNvPr id="208" name="CustomShape 2"/>
          <p:cNvSpPr/>
          <p:nvPr/>
        </p:nvSpPr>
        <p:spPr>
          <a:xfrm>
            <a:off x="467640" y="913720"/>
            <a:ext cx="3168000" cy="1198875"/>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0" strike="noStrike" spc="-1" dirty="0">
                <a:solidFill>
                  <a:srgbClr val="000000"/>
                </a:solidFill>
                <a:latin typeface="Times New Roman"/>
              </a:rPr>
              <a:t>Lo stato patrimoniale deve essere redatto in conformità al seguente schema:</a:t>
            </a:r>
            <a:endParaRPr lang="it-IT" sz="1800" b="0" strike="noStrike" spc="-1" dirty="0">
              <a:latin typeface="Arial"/>
            </a:endParaRPr>
          </a:p>
          <a:p>
            <a:pPr>
              <a:lnSpc>
                <a:spcPct val="100000"/>
              </a:lnSpc>
            </a:pPr>
            <a:endParaRPr lang="it-IT" sz="1800" b="0" strike="noStrike" spc="-1" dirty="0">
              <a:latin typeface="Arial"/>
            </a:endParaRPr>
          </a:p>
        </p:txBody>
      </p:sp>
      <p:sp>
        <p:nvSpPr>
          <p:cNvPr id="2" name="Segnaposto piè di pagina 1">
            <a:extLst>
              <a:ext uri="{FF2B5EF4-FFF2-40B4-BE49-F238E27FC236}">
                <a16:creationId xmlns:a16="http://schemas.microsoft.com/office/drawing/2014/main" id="{2BBA9789-3384-FE01-BFA8-377F85FA5AAA}"/>
              </a:ext>
            </a:extLst>
          </p:cNvPr>
          <p:cNvSpPr>
            <a:spLocks noGrp="1"/>
          </p:cNvSpPr>
          <p:nvPr>
            <p:ph type="ftr" sz="quarter" idx="11"/>
          </p:nvPr>
        </p:nvSpPr>
        <p:spPr>
          <a:xfrm>
            <a:off x="1970889" y="6459785"/>
            <a:ext cx="361710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D128A8F1-33F6-2BC3-6A7C-0FB4BC01642B}"/>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12</a:t>
            </a:fld>
            <a:endParaRPr lang="it-IT" sz="2400" b="0" strike="noStrike" spc="-1">
              <a:latin typeface="Times New Roman"/>
            </a:endParaRPr>
          </a:p>
        </p:txBody>
      </p:sp>
      <p:pic>
        <p:nvPicPr>
          <p:cNvPr id="10" name="Immagine 9">
            <a:extLst>
              <a:ext uri="{FF2B5EF4-FFF2-40B4-BE49-F238E27FC236}">
                <a16:creationId xmlns:a16="http://schemas.microsoft.com/office/drawing/2014/main" id="{3543D21E-CD7B-A34E-0C7E-0B0C283A1AC5}"/>
              </a:ext>
            </a:extLst>
          </p:cNvPr>
          <p:cNvPicPr>
            <a:picLocks noChangeAspect="1"/>
          </p:cNvPicPr>
          <p:nvPr/>
        </p:nvPicPr>
        <p:blipFill>
          <a:blip r:embed="rId2"/>
          <a:stretch>
            <a:fillRect/>
          </a:stretch>
        </p:blipFill>
        <p:spPr>
          <a:xfrm>
            <a:off x="3635640" y="45387"/>
            <a:ext cx="5190875" cy="6779523"/>
          </a:xfrm>
          <a:prstGeom prst="rect">
            <a:avLst/>
          </a:prstGeom>
        </p:spPr>
      </p:pic>
      <p:sp>
        <p:nvSpPr>
          <p:cNvPr id="11" name="CustomShape 1">
            <a:extLst>
              <a:ext uri="{FF2B5EF4-FFF2-40B4-BE49-F238E27FC236}">
                <a16:creationId xmlns:a16="http://schemas.microsoft.com/office/drawing/2014/main" id="{ADE2AE2B-42D2-908B-6E09-0E55780CBBAB}"/>
              </a:ext>
            </a:extLst>
          </p:cNvPr>
          <p:cNvSpPr/>
          <p:nvPr/>
        </p:nvSpPr>
        <p:spPr>
          <a:xfrm>
            <a:off x="0" y="1907139"/>
            <a:ext cx="3611520"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1600" b="1" strike="noStrike" spc="-1" dirty="0">
                <a:solidFill>
                  <a:srgbClr val="000000"/>
                </a:solidFill>
                <a:latin typeface="Aptos" panose="020B0004020202020204" pitchFamily="34" charset="0"/>
              </a:rPr>
              <a:t>Nota: </a:t>
            </a:r>
            <a:r>
              <a:rPr lang="it-IT" sz="1600" b="0" strike="noStrike" spc="-1" dirty="0">
                <a:solidFill>
                  <a:srgbClr val="000000"/>
                </a:solidFill>
                <a:latin typeface="Aptos" panose="020B0004020202020204" pitchFamily="34" charset="0"/>
              </a:rPr>
              <a:t>Secondo il DM: Le voci precedute da numeri arabi o da lettere minuscole dell'alfabeto, possono essere suddivise - senza eliminare la voce complessiva e l'importo corrispondente -; raggruppate; aggiunte. Se per due esercizi successivi le voci precedute da numeri arabi o voci precedute da lettere minuscole hanno importi nulli possono essere  eliminate.   Eventuali raggruppamenti o eliminazioni delle voci di bilancio devono risultare esplicitati nella relazione di missione.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288952" y="282900"/>
            <a:ext cx="3611520" cy="1142640"/>
          </a:xfrm>
          <a:prstGeom prst="rect">
            <a:avLst/>
          </a:prstGeom>
          <a:noFill/>
          <a:ln w="0">
            <a:noFill/>
          </a:ln>
        </p:spPr>
        <p:txBody>
          <a:bodyPr anchor="b">
            <a:normAutofit fontScale="70000" lnSpcReduction="20000"/>
          </a:bodyPr>
          <a:lstStyle/>
          <a:p>
            <a:pPr algn="ctr">
              <a:lnSpc>
                <a:spcPct val="100000"/>
              </a:lnSpc>
            </a:pPr>
            <a:br>
              <a:rPr dirty="0"/>
            </a:br>
            <a:r>
              <a:rPr lang="it-IT" sz="3100" b="1" strike="noStrike" spc="-1" dirty="0">
                <a:solidFill>
                  <a:srgbClr val="262626"/>
                </a:solidFill>
                <a:latin typeface="Times New Roman"/>
              </a:rPr>
              <a:t>MOD. A </a:t>
            </a:r>
            <a:br>
              <a:rPr dirty="0"/>
            </a:br>
            <a:r>
              <a:rPr lang="it-IT" sz="3100" b="1" strike="noStrike" spc="-1" dirty="0">
                <a:solidFill>
                  <a:srgbClr val="262626"/>
                </a:solidFill>
                <a:latin typeface="Times New Roman"/>
              </a:rPr>
              <a:t>STATO PATRIMONIALE </a:t>
            </a:r>
            <a:br>
              <a:rPr dirty="0"/>
            </a:br>
            <a:endParaRPr lang="it-IT" sz="3100" b="0" strike="noStrike" spc="-1" dirty="0">
              <a:solidFill>
                <a:srgbClr val="000000"/>
              </a:solidFill>
              <a:latin typeface="Times New Roman"/>
            </a:endParaRPr>
          </a:p>
        </p:txBody>
      </p:sp>
      <p:sp>
        <p:nvSpPr>
          <p:cNvPr id="2" name="Segnaposto piè di pagina 1">
            <a:extLst>
              <a:ext uri="{FF2B5EF4-FFF2-40B4-BE49-F238E27FC236}">
                <a16:creationId xmlns:a16="http://schemas.microsoft.com/office/drawing/2014/main" id="{722C48F3-9767-E7F8-FC40-D28283C2BF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9CED6AE6-4802-9F31-7E55-67C46D183313}"/>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13</a:t>
            </a:fld>
            <a:endParaRPr lang="it-IT" sz="2400" b="0" strike="noStrike" spc="-1">
              <a:latin typeface="Times New Roman"/>
            </a:endParaRPr>
          </a:p>
        </p:txBody>
      </p:sp>
      <p:pic>
        <p:nvPicPr>
          <p:cNvPr id="8" name="Immagine 7">
            <a:extLst>
              <a:ext uri="{FF2B5EF4-FFF2-40B4-BE49-F238E27FC236}">
                <a16:creationId xmlns:a16="http://schemas.microsoft.com/office/drawing/2014/main" id="{8D6EE828-50D0-AA88-AA99-AFED3D9BBD84}"/>
              </a:ext>
            </a:extLst>
          </p:cNvPr>
          <p:cNvPicPr>
            <a:picLocks noChangeAspect="1"/>
          </p:cNvPicPr>
          <p:nvPr/>
        </p:nvPicPr>
        <p:blipFill>
          <a:blip r:embed="rId2"/>
          <a:stretch>
            <a:fillRect/>
          </a:stretch>
        </p:blipFill>
        <p:spPr>
          <a:xfrm>
            <a:off x="4135422" y="-61935"/>
            <a:ext cx="4818078" cy="6812892"/>
          </a:xfrm>
          <a:prstGeom prst="rect">
            <a:avLst/>
          </a:prstGeom>
        </p:spPr>
      </p:pic>
      <p:sp>
        <p:nvSpPr>
          <p:cNvPr id="10" name="CasellaDiTesto 9">
            <a:extLst>
              <a:ext uri="{FF2B5EF4-FFF2-40B4-BE49-F238E27FC236}">
                <a16:creationId xmlns:a16="http://schemas.microsoft.com/office/drawing/2014/main" id="{3D947A5D-D647-BD08-7631-DAB0AE2093B6}"/>
              </a:ext>
            </a:extLst>
          </p:cNvPr>
          <p:cNvSpPr txBox="1"/>
          <p:nvPr/>
        </p:nvSpPr>
        <p:spPr>
          <a:xfrm>
            <a:off x="66702" y="1679600"/>
            <a:ext cx="4041748" cy="3416320"/>
          </a:xfrm>
          <a:prstGeom prst="rect">
            <a:avLst/>
          </a:prstGeom>
          <a:solidFill>
            <a:schemeClr val="bg1"/>
          </a:solidFill>
        </p:spPr>
        <p:txBody>
          <a:bodyPr wrap="square">
            <a:spAutoFit/>
          </a:bodyPr>
          <a:lstStyle/>
          <a:p>
            <a:r>
              <a:rPr lang="it-IT" dirty="0">
                <a:latin typeface="ApPTOS"/>
              </a:rPr>
              <a:t>Si tratta dello schema descritto dall’art. 2424 del codice civile con adeguate modifiche al fine di far emergere le caratteristiche distintive degli ETS rispetto alle società:</a:t>
            </a:r>
          </a:p>
          <a:p>
            <a:r>
              <a:rPr lang="it-IT" dirty="0">
                <a:latin typeface="ApPTOS"/>
              </a:rPr>
              <a:t>non vanno indicati i rapporti con consociate poiché inesistenti per gli ETS;</a:t>
            </a:r>
          </a:p>
          <a:p>
            <a:r>
              <a:rPr lang="it-IT" dirty="0">
                <a:latin typeface="ApPTOS"/>
              </a:rPr>
              <a:t>nel patrimonio netto troviamo il fondo di dotazione iniziale; le riserve libere (risultato gestionale non vincolato); le riserve vincolate (per scelta del «management» e/o da terzi donatori).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2"/>
          <p:cNvSpPr/>
          <p:nvPr/>
        </p:nvSpPr>
        <p:spPr>
          <a:xfrm>
            <a:off x="5602680" y="-96195"/>
            <a:ext cx="3611520" cy="11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25000" lnSpcReduction="20000"/>
          </a:bodyPr>
          <a:lstStyle/>
          <a:p>
            <a:pPr algn="ctr">
              <a:lnSpc>
                <a:spcPct val="100000"/>
              </a:lnSpc>
            </a:pPr>
            <a:br>
              <a:rPr dirty="0">
                <a:latin typeface="ApPTOS"/>
              </a:rPr>
            </a:br>
            <a:r>
              <a:rPr lang="it-IT" sz="11200" b="1" strike="noStrike" spc="-1" dirty="0">
                <a:solidFill>
                  <a:srgbClr val="262626"/>
                </a:solidFill>
                <a:latin typeface="ApPTOS"/>
              </a:rPr>
              <a:t>MOD. A </a:t>
            </a:r>
            <a:br>
              <a:rPr dirty="0">
                <a:latin typeface="ApPTOS"/>
              </a:rPr>
            </a:br>
            <a:r>
              <a:rPr lang="it-IT" sz="11200" b="1" strike="noStrike" spc="-1" dirty="0">
                <a:solidFill>
                  <a:srgbClr val="262626"/>
                </a:solidFill>
                <a:latin typeface="ApPTOS"/>
              </a:rPr>
              <a:t>STATO PATRIMONIALE </a:t>
            </a:r>
            <a:br>
              <a:rPr dirty="0">
                <a:latin typeface="ApPTOS"/>
              </a:rPr>
            </a:br>
            <a:endParaRPr lang="it-IT" sz="11200" b="0" strike="noStrike" spc="-1" dirty="0">
              <a:latin typeface="ApPTOS"/>
            </a:endParaRPr>
          </a:p>
        </p:txBody>
      </p:sp>
      <p:sp>
        <p:nvSpPr>
          <p:cNvPr id="2" name="Segnaposto piè di pagina 1">
            <a:extLst>
              <a:ext uri="{FF2B5EF4-FFF2-40B4-BE49-F238E27FC236}">
                <a16:creationId xmlns:a16="http://schemas.microsoft.com/office/drawing/2014/main" id="{B2113F95-2697-5ADB-238B-E250FE9CB3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2A6B2703-24F7-B382-ACE7-291E466F86D0}"/>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14</a:t>
            </a:fld>
            <a:endParaRPr lang="it-IT" sz="2400" b="0" strike="noStrike" spc="-1">
              <a:latin typeface="Times New Roman"/>
            </a:endParaRPr>
          </a:p>
        </p:txBody>
      </p:sp>
      <p:pic>
        <p:nvPicPr>
          <p:cNvPr id="5" name="Immagine 4">
            <a:extLst>
              <a:ext uri="{FF2B5EF4-FFF2-40B4-BE49-F238E27FC236}">
                <a16:creationId xmlns:a16="http://schemas.microsoft.com/office/drawing/2014/main" id="{8295F8DD-5F05-AE6C-7103-ED8DE1C079FC}"/>
              </a:ext>
            </a:extLst>
          </p:cNvPr>
          <p:cNvPicPr>
            <a:picLocks noChangeAspect="1"/>
          </p:cNvPicPr>
          <p:nvPr/>
        </p:nvPicPr>
        <p:blipFill>
          <a:blip r:embed="rId2"/>
          <a:stretch>
            <a:fillRect/>
          </a:stretch>
        </p:blipFill>
        <p:spPr>
          <a:xfrm>
            <a:off x="273035" y="0"/>
            <a:ext cx="5259444" cy="6435232"/>
          </a:xfrm>
          <a:prstGeom prst="rect">
            <a:avLst/>
          </a:prstGeom>
        </p:spPr>
      </p:pic>
      <p:sp>
        <p:nvSpPr>
          <p:cNvPr id="6" name="CasellaDiTesto 5">
            <a:extLst>
              <a:ext uri="{FF2B5EF4-FFF2-40B4-BE49-F238E27FC236}">
                <a16:creationId xmlns:a16="http://schemas.microsoft.com/office/drawing/2014/main" id="{5ED70831-6595-E969-871A-B5ECE59607BB}"/>
              </a:ext>
            </a:extLst>
          </p:cNvPr>
          <p:cNvSpPr txBox="1"/>
          <p:nvPr/>
        </p:nvSpPr>
        <p:spPr>
          <a:xfrm>
            <a:off x="5532479" y="1650130"/>
            <a:ext cx="3265715" cy="2246769"/>
          </a:xfrm>
          <a:prstGeom prst="rect">
            <a:avLst/>
          </a:prstGeom>
          <a:solidFill>
            <a:schemeClr val="bg1"/>
          </a:solidFill>
          <a:ln>
            <a:solidFill>
              <a:schemeClr val="accent1"/>
            </a:solidFill>
          </a:ln>
        </p:spPr>
        <p:txBody>
          <a:bodyPr wrap="square">
            <a:spAutoFit/>
          </a:bodyPr>
          <a:lstStyle/>
          <a:p>
            <a:r>
              <a:rPr lang="it-IT" sz="1400" dirty="0"/>
              <a:t>Debiti contratti a fronte di erogazioni liberali che possono essere considerate come acquisite in via definitiva dall’ente al verificarsi di un predeterminato fatto o al</a:t>
            </a:r>
          </a:p>
          <a:p>
            <a:r>
              <a:rPr lang="it-IT" sz="1400" dirty="0"/>
              <a:t>soddisfacimento di una specifica</a:t>
            </a:r>
          </a:p>
          <a:p>
            <a:r>
              <a:rPr lang="it-IT" sz="1400" dirty="0"/>
              <a:t>situazione (</a:t>
            </a:r>
            <a:r>
              <a:rPr lang="it-IT" sz="1400" dirty="0">
                <a:highlight>
                  <a:srgbClr val="FFFF00"/>
                </a:highlight>
              </a:rPr>
              <a:t>si pensi alle sovvenzioni nella cooperazione internazionale</a:t>
            </a:r>
            <a:r>
              <a:rPr lang="it-IT" sz="1400" dirty="0"/>
              <a:t>).</a:t>
            </a:r>
          </a:p>
          <a:p>
            <a:r>
              <a:rPr lang="it-IT" sz="1400" dirty="0"/>
              <a:t>Si tratta di somme che, al non verificarsi della suddetta condizione, è prevista la restituzione.</a:t>
            </a:r>
          </a:p>
        </p:txBody>
      </p:sp>
      <p:cxnSp>
        <p:nvCxnSpPr>
          <p:cNvPr id="8" name="Connettore 2 7">
            <a:extLst>
              <a:ext uri="{FF2B5EF4-FFF2-40B4-BE49-F238E27FC236}">
                <a16:creationId xmlns:a16="http://schemas.microsoft.com/office/drawing/2014/main" id="{3863F948-714C-3191-C7F1-45D2D709EA4B}"/>
              </a:ext>
            </a:extLst>
          </p:cNvPr>
          <p:cNvCxnSpPr>
            <a:cxnSpLocks/>
          </p:cNvCxnSpPr>
          <p:nvPr/>
        </p:nvCxnSpPr>
        <p:spPr>
          <a:xfrm flipV="1">
            <a:off x="2492087" y="3393888"/>
            <a:ext cx="3040392" cy="9821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863820" y="660881"/>
            <a:ext cx="741636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0" strike="noStrike" spc="-1" dirty="0">
                <a:solidFill>
                  <a:srgbClr val="000000"/>
                </a:solidFill>
                <a:latin typeface="Times New Roman"/>
              </a:rPr>
              <a:t>Il rendiconto gestionale deve essere redatto in conformità al seguente schema:</a:t>
            </a:r>
            <a:endParaRPr lang="it-IT" sz="1800" b="0" strike="noStrike" spc="-1" dirty="0">
              <a:latin typeface="Arial"/>
            </a:endParaRPr>
          </a:p>
          <a:p>
            <a:pPr>
              <a:lnSpc>
                <a:spcPct val="100000"/>
              </a:lnSpc>
            </a:pPr>
            <a:endParaRPr lang="it-IT" sz="1800" b="0" strike="noStrike" spc="-1" dirty="0">
              <a:latin typeface="Arial"/>
            </a:endParaRPr>
          </a:p>
        </p:txBody>
      </p:sp>
      <p:sp>
        <p:nvSpPr>
          <p:cNvPr id="226" name="CustomShape 2"/>
          <p:cNvSpPr/>
          <p:nvPr/>
        </p:nvSpPr>
        <p:spPr>
          <a:xfrm>
            <a:off x="5331366" y="1444568"/>
            <a:ext cx="3391294" cy="3968864"/>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800" b="0" strike="noStrike" spc="-1" dirty="0">
                <a:solidFill>
                  <a:srgbClr val="000000"/>
                </a:solidFill>
                <a:latin typeface="Aptos" panose="020B0004020202020204" pitchFamily="34" charset="0"/>
              </a:rPr>
              <a:t>Il Rendiconto gestionale è a sezioni contrapposte e suddiviso in sezioni con evidenza degli avanzi/disavanzi risultanti di ciascuna sezione: A) Attività di interesse generale; B) Attività diverse; </a:t>
            </a:r>
          </a:p>
          <a:p>
            <a:pPr algn="just">
              <a:lnSpc>
                <a:spcPct val="100000"/>
              </a:lnSpc>
            </a:pPr>
            <a:r>
              <a:rPr lang="it-IT" sz="1800" b="0" strike="noStrike" spc="-1" dirty="0">
                <a:solidFill>
                  <a:srgbClr val="000000"/>
                </a:solidFill>
                <a:latin typeface="Aptos" panose="020B0004020202020204" pitchFamily="34" charset="0"/>
              </a:rPr>
              <a:t>C) Attività di raccolta fondi; </a:t>
            </a:r>
          </a:p>
          <a:p>
            <a:pPr algn="just">
              <a:lnSpc>
                <a:spcPct val="100000"/>
              </a:lnSpc>
            </a:pPr>
            <a:r>
              <a:rPr lang="it-IT" sz="1800" b="0" strike="noStrike" spc="-1" dirty="0">
                <a:solidFill>
                  <a:srgbClr val="000000"/>
                </a:solidFill>
                <a:latin typeface="Aptos" panose="020B0004020202020204" pitchFamily="34" charset="0"/>
              </a:rPr>
              <a:t>D) Attività finanziarie e patrimoniali; </a:t>
            </a:r>
          </a:p>
          <a:p>
            <a:pPr algn="just">
              <a:lnSpc>
                <a:spcPct val="100000"/>
              </a:lnSpc>
            </a:pPr>
            <a:r>
              <a:rPr lang="it-IT" sz="1800" b="0" strike="noStrike" spc="-1" dirty="0">
                <a:solidFill>
                  <a:srgbClr val="000000"/>
                </a:solidFill>
                <a:latin typeface="Aptos" panose="020B0004020202020204" pitchFamily="34" charset="0"/>
              </a:rPr>
              <a:t>E) Supporto generale.</a:t>
            </a:r>
            <a:endParaRPr lang="it-IT" sz="1800" b="0" strike="noStrike" spc="-1" dirty="0">
              <a:latin typeface="Aptos" panose="020B0004020202020204" pitchFamily="34" charset="0"/>
            </a:endParaRPr>
          </a:p>
          <a:p>
            <a:pPr algn="just">
              <a:lnSpc>
                <a:spcPct val="100000"/>
              </a:lnSpc>
            </a:pPr>
            <a:r>
              <a:rPr lang="it-IT" sz="1800" b="0" strike="noStrike" spc="-1" dirty="0">
                <a:latin typeface="Aptos" panose="020B0004020202020204" pitchFamily="34" charset="0"/>
              </a:rPr>
              <a:t>In calce è presente un prospetto facoltativo dedicato ai costi e proventi figurativi.</a:t>
            </a:r>
          </a:p>
        </p:txBody>
      </p:sp>
      <p:sp>
        <p:nvSpPr>
          <p:cNvPr id="229" name="CustomShape 4"/>
          <p:cNvSpPr/>
          <p:nvPr/>
        </p:nvSpPr>
        <p:spPr>
          <a:xfrm>
            <a:off x="1043640" y="-362741"/>
            <a:ext cx="6781320" cy="1052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a:lnSpc>
                <a:spcPct val="100000"/>
              </a:lnSpc>
            </a:pPr>
            <a:r>
              <a:rPr lang="it-IT" sz="2800" b="1" strike="noStrike" spc="-1" dirty="0">
                <a:solidFill>
                  <a:srgbClr val="262626"/>
                </a:solidFill>
                <a:latin typeface="Times New Roman"/>
              </a:rPr>
              <a:t>MOD. B RENDICONTO GESTIONALE</a:t>
            </a:r>
            <a:endParaRPr lang="it-IT" sz="2800" b="0" strike="noStrike" spc="-1" dirty="0">
              <a:latin typeface="Arial"/>
            </a:endParaRPr>
          </a:p>
        </p:txBody>
      </p:sp>
      <p:sp>
        <p:nvSpPr>
          <p:cNvPr id="2" name="Segnaposto piè di pagina 1">
            <a:extLst>
              <a:ext uri="{FF2B5EF4-FFF2-40B4-BE49-F238E27FC236}">
                <a16:creationId xmlns:a16="http://schemas.microsoft.com/office/drawing/2014/main" id="{B304AA5D-DBB4-443D-473C-42D567E95F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6806E5CE-B0DC-91D6-6633-89DA03E3842C}"/>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15</a:t>
            </a:fld>
            <a:endParaRPr lang="it-IT" sz="2400" b="0" strike="noStrike" spc="-1">
              <a:latin typeface="Times New Roman"/>
            </a:endParaRPr>
          </a:p>
        </p:txBody>
      </p:sp>
      <p:pic>
        <p:nvPicPr>
          <p:cNvPr id="5" name="Immagine 4">
            <a:extLst>
              <a:ext uri="{FF2B5EF4-FFF2-40B4-BE49-F238E27FC236}">
                <a16:creationId xmlns:a16="http://schemas.microsoft.com/office/drawing/2014/main" id="{249E9FAE-16DD-A82B-BDCC-D8C669E88F1B}"/>
              </a:ext>
            </a:extLst>
          </p:cNvPr>
          <p:cNvPicPr>
            <a:picLocks noChangeAspect="1"/>
          </p:cNvPicPr>
          <p:nvPr/>
        </p:nvPicPr>
        <p:blipFill>
          <a:blip r:embed="rId2"/>
          <a:stretch>
            <a:fillRect/>
          </a:stretch>
        </p:blipFill>
        <p:spPr>
          <a:xfrm>
            <a:off x="332440" y="966900"/>
            <a:ext cx="4998926" cy="5357700"/>
          </a:xfrm>
          <a:prstGeom prst="rect">
            <a:avLst/>
          </a:prstGeom>
        </p:spPr>
      </p:pic>
      <p:sp>
        <p:nvSpPr>
          <p:cNvPr id="6" name="CasellaDiTesto 5">
            <a:extLst>
              <a:ext uri="{FF2B5EF4-FFF2-40B4-BE49-F238E27FC236}">
                <a16:creationId xmlns:a16="http://schemas.microsoft.com/office/drawing/2014/main" id="{A28EE94B-58EB-51C8-A2D9-5A0548E0D8F9}"/>
              </a:ext>
            </a:extLst>
          </p:cNvPr>
          <p:cNvSpPr txBox="1"/>
          <p:nvPr/>
        </p:nvSpPr>
        <p:spPr>
          <a:xfrm>
            <a:off x="5412460" y="1027556"/>
            <a:ext cx="2894396" cy="369332"/>
          </a:xfrm>
          <a:prstGeom prst="rect">
            <a:avLst/>
          </a:prstGeom>
          <a:noFill/>
        </p:spPr>
        <p:txBody>
          <a:bodyPr wrap="square" rtlCol="0">
            <a:spAutoFit/>
          </a:bodyPr>
          <a:lstStyle/>
          <a:p>
            <a:r>
              <a:rPr lang="it-IT" dirty="0"/>
              <a:t>Entrate e Uscite ex art. 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115294" y="3131607"/>
            <a:ext cx="7953375" cy="2599844"/>
          </a:xfrm>
          <a:prstGeom prst="rect">
            <a:avLst/>
          </a:prstGeom>
          <a:noFill/>
          <a:ln w="0">
            <a:noFill/>
          </a:ln>
        </p:spPr>
        <p:txBody>
          <a:bodyPr anchor="b">
            <a:noAutofit/>
          </a:bodyPr>
          <a:lstStyle/>
          <a:p>
            <a:pPr marL="571500" indent="-571500" algn="ctr">
              <a:lnSpc>
                <a:spcPct val="100000"/>
              </a:lnSpc>
              <a:buAutoNum type="romanUcParenR"/>
              <a:tabLst>
                <a:tab pos="408240" algn="l"/>
              </a:tabLst>
            </a:pPr>
            <a:r>
              <a:rPr lang="it-IT" sz="3200" b="1" strike="noStrike" spc="-1" dirty="0">
                <a:solidFill>
                  <a:srgbClr val="262626"/>
                </a:solidFill>
                <a:latin typeface="Times New Roman"/>
              </a:rPr>
              <a:t>Gli schemi di bilancio degli Enti del terzo settore di grandi dimensioni (DM 5 marzo 2020).</a:t>
            </a:r>
          </a:p>
          <a:p>
            <a:pPr marL="571500" indent="-571500" algn="ctr">
              <a:buFontTx/>
              <a:buAutoNum type="romanUcParenR"/>
              <a:tabLst>
                <a:tab pos="408240" algn="l"/>
              </a:tabLst>
            </a:pPr>
            <a:r>
              <a:rPr lang="it-IT" sz="3200" dirty="0">
                <a:solidFill>
                  <a:schemeClr val="tx1">
                    <a:alpha val="70000"/>
                  </a:schemeClr>
                </a:solidFill>
              </a:rPr>
              <a:t>I-a) Le attività diverse: la documentazione secondarietà e strumentalità attività diverse</a:t>
            </a:r>
          </a:p>
          <a:p>
            <a:pPr marL="571500" indent="-571500" algn="ctr">
              <a:lnSpc>
                <a:spcPct val="100000"/>
              </a:lnSpc>
              <a:buAutoNum type="romanUcParenR"/>
              <a:tabLst>
                <a:tab pos="408240" algn="l"/>
              </a:tabLst>
            </a:pPr>
            <a:endParaRPr lang="it-IT" sz="3200" b="1" strike="noStrike" spc="-1" dirty="0">
              <a:solidFill>
                <a:srgbClr val="262626"/>
              </a:solidFill>
              <a:latin typeface="Times New Roman"/>
            </a:endParaRPr>
          </a:p>
        </p:txBody>
      </p:sp>
    </p:spTree>
    <p:extLst>
      <p:ext uri="{BB962C8B-B14F-4D97-AF65-F5344CB8AC3E}">
        <p14:creationId xmlns:p14="http://schemas.microsoft.com/office/powerpoint/2010/main" val="120792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2"/>
          <p:cNvSpPr/>
          <p:nvPr/>
        </p:nvSpPr>
        <p:spPr>
          <a:xfrm>
            <a:off x="-8313" y="531269"/>
            <a:ext cx="33404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dirty="0">
                <a:solidFill>
                  <a:srgbClr val="000000"/>
                </a:solidFill>
                <a:latin typeface="Times New Roman"/>
              </a:rPr>
              <a:t>B) attività diverse:</a:t>
            </a:r>
            <a:endParaRPr lang="it-IT" sz="1800" b="0" strike="noStrike" spc="-1" dirty="0">
              <a:latin typeface="Arial"/>
            </a:endParaRPr>
          </a:p>
          <a:p>
            <a:pPr>
              <a:lnSpc>
                <a:spcPct val="100000"/>
              </a:lnSpc>
            </a:pPr>
            <a:endParaRPr lang="it-IT" sz="1800" b="0" strike="noStrike" spc="-1" dirty="0">
              <a:latin typeface="Arial"/>
            </a:endParaRPr>
          </a:p>
        </p:txBody>
      </p:sp>
      <p:sp>
        <p:nvSpPr>
          <p:cNvPr id="239" name="CustomShape 3"/>
          <p:cNvSpPr/>
          <p:nvPr/>
        </p:nvSpPr>
        <p:spPr>
          <a:xfrm>
            <a:off x="1069040" y="-552495"/>
            <a:ext cx="6781320" cy="1052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a:lnSpc>
                <a:spcPct val="100000"/>
              </a:lnSpc>
            </a:pPr>
            <a:r>
              <a:rPr lang="it-IT" sz="2800" b="1" strike="noStrike" spc="-1" dirty="0">
                <a:solidFill>
                  <a:srgbClr val="262626"/>
                </a:solidFill>
                <a:latin typeface="Times New Roman"/>
              </a:rPr>
              <a:t>MOD. B RENDICONTO GESTIONALE</a:t>
            </a:r>
            <a:endParaRPr lang="it-IT" sz="2800" b="0" strike="noStrike" spc="-1" dirty="0">
              <a:latin typeface="Arial"/>
            </a:endParaRPr>
          </a:p>
        </p:txBody>
      </p:sp>
      <p:sp>
        <p:nvSpPr>
          <p:cNvPr id="2" name="Segnaposto piè di pagina 1">
            <a:extLst>
              <a:ext uri="{FF2B5EF4-FFF2-40B4-BE49-F238E27FC236}">
                <a16:creationId xmlns:a16="http://schemas.microsoft.com/office/drawing/2014/main" id="{A264F126-0077-DC7D-2D25-67B3FCBBFB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DC660974-2F0D-7514-36A8-668CD58D51AA}"/>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17</a:t>
            </a:fld>
            <a:endParaRPr lang="it-IT" sz="2400" b="0" strike="noStrike" spc="-1">
              <a:latin typeface="Times New Roman"/>
            </a:endParaRPr>
          </a:p>
        </p:txBody>
      </p:sp>
      <p:pic>
        <p:nvPicPr>
          <p:cNvPr id="5" name="Immagine 4">
            <a:extLst>
              <a:ext uri="{FF2B5EF4-FFF2-40B4-BE49-F238E27FC236}">
                <a16:creationId xmlns:a16="http://schemas.microsoft.com/office/drawing/2014/main" id="{0E9415A9-A3B4-6D6F-D0B8-F2A9F0216A78}"/>
              </a:ext>
            </a:extLst>
          </p:cNvPr>
          <p:cNvPicPr>
            <a:picLocks noChangeAspect="1"/>
          </p:cNvPicPr>
          <p:nvPr/>
        </p:nvPicPr>
        <p:blipFill>
          <a:blip r:embed="rId2"/>
          <a:stretch>
            <a:fillRect/>
          </a:stretch>
        </p:blipFill>
        <p:spPr>
          <a:xfrm>
            <a:off x="99790" y="909988"/>
            <a:ext cx="4610134" cy="5205062"/>
          </a:xfrm>
          <a:prstGeom prst="rect">
            <a:avLst/>
          </a:prstGeom>
        </p:spPr>
      </p:pic>
      <p:sp>
        <p:nvSpPr>
          <p:cNvPr id="6" name="CasellaDiTesto 5">
            <a:extLst>
              <a:ext uri="{FF2B5EF4-FFF2-40B4-BE49-F238E27FC236}">
                <a16:creationId xmlns:a16="http://schemas.microsoft.com/office/drawing/2014/main" id="{321ED366-5498-EA3D-E13F-7E2FF98D3723}"/>
              </a:ext>
            </a:extLst>
          </p:cNvPr>
          <p:cNvSpPr txBox="1"/>
          <p:nvPr/>
        </p:nvSpPr>
        <p:spPr>
          <a:xfrm>
            <a:off x="5180564" y="374920"/>
            <a:ext cx="2894396" cy="369332"/>
          </a:xfrm>
          <a:prstGeom prst="rect">
            <a:avLst/>
          </a:prstGeom>
          <a:noFill/>
        </p:spPr>
        <p:txBody>
          <a:bodyPr wrap="square" rtlCol="0">
            <a:spAutoFit/>
          </a:bodyPr>
          <a:lstStyle/>
          <a:p>
            <a:r>
              <a:rPr lang="it-IT" dirty="0"/>
              <a:t>Entrate e Uscite ex art. 6</a:t>
            </a:r>
          </a:p>
        </p:txBody>
      </p:sp>
      <p:sp>
        <p:nvSpPr>
          <p:cNvPr id="8" name="CasellaDiTesto 7">
            <a:extLst>
              <a:ext uri="{FF2B5EF4-FFF2-40B4-BE49-F238E27FC236}">
                <a16:creationId xmlns:a16="http://schemas.microsoft.com/office/drawing/2014/main" id="{632D7D2C-90C5-634A-C668-4C514A8E6594}"/>
              </a:ext>
            </a:extLst>
          </p:cNvPr>
          <p:cNvSpPr txBox="1"/>
          <p:nvPr/>
        </p:nvSpPr>
        <p:spPr>
          <a:xfrm>
            <a:off x="4709924" y="612844"/>
            <a:ext cx="4123347" cy="5632311"/>
          </a:xfrm>
          <a:prstGeom prst="rect">
            <a:avLst/>
          </a:prstGeom>
          <a:solidFill>
            <a:schemeClr val="bg1"/>
          </a:solidFill>
        </p:spPr>
        <p:txBody>
          <a:bodyPr wrap="square">
            <a:spAutoFit/>
          </a:bodyPr>
          <a:lstStyle/>
          <a:p>
            <a:r>
              <a:rPr lang="it-IT" dirty="0">
                <a:latin typeface="ApPTOS"/>
              </a:rPr>
              <a:t>Una delle condizioni necessarie per assumere la qualifica di ente del Terzo settore (Ets) è quella di svolgere, in via esclusiva o principale, una o più attività di interesse generale per il perseguimento delle finalità civiche, solidaristiche e di utilità sociale.</a:t>
            </a:r>
          </a:p>
          <a:p>
            <a:r>
              <a:rPr lang="it-IT" dirty="0">
                <a:latin typeface="ApPTOS"/>
              </a:rPr>
              <a:t>Le attività diverse possono essere svolte se </a:t>
            </a:r>
            <a:r>
              <a:rPr lang="it-IT" dirty="0">
                <a:highlight>
                  <a:srgbClr val="FFFF00"/>
                </a:highlight>
                <a:latin typeface="ApPTOS"/>
              </a:rPr>
              <a:t>STRUMENTALI e SECONDARIE</a:t>
            </a:r>
            <a:r>
              <a:rPr lang="it-IT" dirty="0">
                <a:latin typeface="ApPTOS"/>
              </a:rPr>
              <a:t>.</a:t>
            </a:r>
          </a:p>
          <a:p>
            <a:r>
              <a:rPr lang="it-IT" dirty="0">
                <a:latin typeface="ApPTOS"/>
              </a:rPr>
              <a:t>Sono considerate </a:t>
            </a:r>
            <a:r>
              <a:rPr lang="it-IT" u="sng" dirty="0">
                <a:latin typeface="ApPTOS"/>
              </a:rPr>
              <a:t>strumentali </a:t>
            </a:r>
            <a:r>
              <a:rPr lang="it-IT" dirty="0">
                <a:latin typeface="ApPTOS"/>
              </a:rPr>
              <a:t>le attività diverse, finalizzate a supportare, sostenere, promuovere o agevolare il perseguimento delle finalità istituzionali dell’Ets.</a:t>
            </a:r>
          </a:p>
          <a:p>
            <a:r>
              <a:rPr lang="it-IT" dirty="0">
                <a:latin typeface="ApPTOS"/>
              </a:rPr>
              <a:t>Sono </a:t>
            </a:r>
            <a:r>
              <a:rPr lang="it-IT" u="sng" dirty="0">
                <a:latin typeface="ApPTOS"/>
              </a:rPr>
              <a:t>secondarie </a:t>
            </a:r>
            <a:r>
              <a:rPr lang="it-IT" dirty="0">
                <a:latin typeface="ApPTOS"/>
              </a:rPr>
              <a:t>se (alternativamente):</a:t>
            </a:r>
          </a:p>
          <a:p>
            <a:pPr marL="285750" indent="-285750">
              <a:buFont typeface="Wingdings" panose="05000000000000000000" pitchFamily="2" charset="2"/>
              <a:buChar char="à"/>
            </a:pPr>
            <a:r>
              <a:rPr lang="it-IT" dirty="0">
                <a:latin typeface="ApPTOS"/>
              </a:rPr>
              <a:t>Ricavi diversi </a:t>
            </a:r>
            <a:r>
              <a:rPr lang="it-IT" b="0" i="0" dirty="0">
                <a:solidFill>
                  <a:srgbClr val="000000"/>
                </a:solidFill>
                <a:effectLst/>
                <a:latin typeface="Century Gothic" panose="020B0502020202020204" pitchFamily="34" charset="0"/>
              </a:rPr>
              <a:t>≤</a:t>
            </a:r>
            <a:r>
              <a:rPr lang="it-IT" dirty="0">
                <a:latin typeface="ApPTOS"/>
              </a:rPr>
              <a:t> al 30% delle entrate complessive</a:t>
            </a:r>
          </a:p>
          <a:p>
            <a:r>
              <a:rPr lang="it-IT" dirty="0">
                <a:latin typeface="ApPTOS"/>
              </a:rPr>
              <a:t>Oppure</a:t>
            </a:r>
          </a:p>
          <a:p>
            <a:r>
              <a:rPr lang="it-IT" dirty="0">
                <a:latin typeface="ApPTOS"/>
                <a:sym typeface="Wingdings" panose="05000000000000000000" pitchFamily="2" charset="2"/>
              </a:rPr>
              <a:t> Ricavi diversi </a:t>
            </a:r>
            <a:r>
              <a:rPr lang="it-IT" b="0" i="0" dirty="0">
                <a:solidFill>
                  <a:srgbClr val="000000"/>
                </a:solidFill>
                <a:effectLst/>
                <a:latin typeface="Century Gothic" panose="020B0502020202020204" pitchFamily="34" charset="0"/>
              </a:rPr>
              <a:t>≤ </a:t>
            </a:r>
            <a:r>
              <a:rPr lang="it-IT" dirty="0">
                <a:latin typeface="ApPTOS"/>
                <a:sym typeface="Wingdings" panose="05000000000000000000" pitchFamily="2" charset="2"/>
              </a:rPr>
              <a:t> al 66% dei costi complessivi (inclusi i figurativi!)</a:t>
            </a:r>
            <a:endParaRPr lang="it-IT" dirty="0">
              <a:latin typeface="ApPTO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B3B011-D9C8-2674-3FBB-207B39371D94}"/>
              </a:ext>
            </a:extLst>
          </p:cNvPr>
          <p:cNvSpPr>
            <a:spLocks noGrp="1"/>
          </p:cNvSpPr>
          <p:nvPr>
            <p:ph type="title"/>
          </p:nvPr>
        </p:nvSpPr>
        <p:spPr/>
        <p:txBody>
          <a:bodyPr/>
          <a:lstStyle/>
          <a:p>
            <a:r>
              <a:rPr lang="it-IT" dirty="0"/>
              <a:t>Prima di continuare…</a:t>
            </a:r>
          </a:p>
        </p:txBody>
      </p:sp>
      <p:sp>
        <p:nvSpPr>
          <p:cNvPr id="3" name="Segnaposto piè di pagina 2">
            <a:extLst>
              <a:ext uri="{FF2B5EF4-FFF2-40B4-BE49-F238E27FC236}">
                <a16:creationId xmlns:a16="http://schemas.microsoft.com/office/drawing/2014/main" id="{028A9A94-5120-ABD4-9A3F-B6F2E0B65B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50A9B1C1-96A6-3AF1-A6DE-956690938115}"/>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18</a:t>
            </a:fld>
            <a:endParaRPr lang="it-IT" sz="2400" b="0" strike="noStrike" spc="-1">
              <a:latin typeface="Times New Roman"/>
            </a:endParaRPr>
          </a:p>
        </p:txBody>
      </p:sp>
      <p:sp>
        <p:nvSpPr>
          <p:cNvPr id="6" name="CasellaDiTesto 5">
            <a:extLst>
              <a:ext uri="{FF2B5EF4-FFF2-40B4-BE49-F238E27FC236}">
                <a16:creationId xmlns:a16="http://schemas.microsoft.com/office/drawing/2014/main" id="{8A871DBE-A711-B535-9457-2D7108F741A9}"/>
              </a:ext>
            </a:extLst>
          </p:cNvPr>
          <p:cNvSpPr txBox="1"/>
          <p:nvPr/>
        </p:nvSpPr>
        <p:spPr>
          <a:xfrm>
            <a:off x="1408670" y="2331309"/>
            <a:ext cx="5449330" cy="646331"/>
          </a:xfrm>
          <a:prstGeom prst="rect">
            <a:avLst/>
          </a:prstGeom>
          <a:noFill/>
        </p:spPr>
        <p:txBody>
          <a:bodyPr wrap="square">
            <a:spAutoFit/>
          </a:bodyPr>
          <a:lstStyle/>
          <a:p>
            <a:pPr>
              <a:lnSpc>
                <a:spcPct val="100000"/>
              </a:lnSpc>
            </a:pPr>
            <a:r>
              <a:rPr lang="it-IT" sz="1800" b="1" strike="noStrike" spc="-1" dirty="0">
                <a:solidFill>
                  <a:srgbClr val="262626"/>
                </a:solidFill>
                <a:latin typeface="Aptos" panose="020B0004020202020204" pitchFamily="34" charset="0"/>
              </a:rPr>
              <a:t>………introduciamo i Costi e proventi figurativi</a:t>
            </a:r>
            <a:br>
              <a:rPr lang="it-IT" dirty="0">
                <a:latin typeface="Aptos" panose="020B0004020202020204" pitchFamily="34" charset="0"/>
              </a:rPr>
            </a:br>
            <a:endParaRPr lang="it-IT" sz="1800" b="0" strike="noStrike" spc="-1" dirty="0">
              <a:solidFill>
                <a:srgbClr val="000000"/>
              </a:solidFill>
              <a:latin typeface="Aptos" panose="020B0004020202020204" pitchFamily="34" charset="0"/>
            </a:endParaRPr>
          </a:p>
        </p:txBody>
      </p:sp>
    </p:spTree>
    <p:extLst>
      <p:ext uri="{BB962C8B-B14F-4D97-AF65-F5344CB8AC3E}">
        <p14:creationId xmlns:p14="http://schemas.microsoft.com/office/powerpoint/2010/main" val="111608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741660" y="-504500"/>
            <a:ext cx="6781320" cy="1599840"/>
          </a:xfrm>
          <a:prstGeom prst="rect">
            <a:avLst/>
          </a:prstGeom>
          <a:noFill/>
          <a:ln w="0">
            <a:noFill/>
          </a:ln>
        </p:spPr>
        <p:txBody>
          <a:bodyPr anchor="b">
            <a:normAutofit/>
          </a:bodyPr>
          <a:lstStyle/>
          <a:p>
            <a:pPr>
              <a:lnSpc>
                <a:spcPct val="100000"/>
              </a:lnSpc>
            </a:pPr>
            <a:r>
              <a:rPr lang="it-IT" sz="3600" b="1" strike="noStrike" spc="-1" dirty="0">
                <a:solidFill>
                  <a:srgbClr val="262626"/>
                </a:solidFill>
                <a:latin typeface="Aptos" panose="020B0004020202020204" pitchFamily="34" charset="0"/>
              </a:rPr>
              <a:t>Costi e proventi figurativi</a:t>
            </a:r>
            <a:br>
              <a:rPr dirty="0">
                <a:latin typeface="Aptos" panose="020B0004020202020204" pitchFamily="34" charset="0"/>
              </a:rPr>
            </a:br>
            <a:endParaRPr lang="it-IT" sz="3600" b="0" strike="noStrike" spc="-1" dirty="0">
              <a:solidFill>
                <a:srgbClr val="000000"/>
              </a:solidFill>
              <a:latin typeface="Aptos" panose="020B0004020202020204" pitchFamily="34" charset="0"/>
            </a:endParaRPr>
          </a:p>
        </p:txBody>
      </p:sp>
      <p:sp>
        <p:nvSpPr>
          <p:cNvPr id="272" name="TextShape 2"/>
          <p:cNvSpPr txBox="1"/>
          <p:nvPr/>
        </p:nvSpPr>
        <p:spPr>
          <a:xfrm>
            <a:off x="550367" y="2347250"/>
            <a:ext cx="8064360" cy="3500640"/>
          </a:xfrm>
          <a:prstGeom prst="rect">
            <a:avLst/>
          </a:prstGeom>
          <a:noFill/>
          <a:ln w="0">
            <a:noFill/>
          </a:ln>
        </p:spPr>
        <p:txBody>
          <a:bodyPr anchor="ctr">
            <a:normAutofit/>
          </a:bodyPr>
          <a:lstStyle/>
          <a:p>
            <a:pPr algn="just">
              <a:lnSpc>
                <a:spcPct val="100000"/>
              </a:lnSpc>
              <a:spcBef>
                <a:spcPts val="360"/>
              </a:spcBef>
              <a:tabLst>
                <a:tab pos="0" algn="l"/>
              </a:tabLst>
            </a:pPr>
            <a:r>
              <a:rPr lang="it-IT" b="1" spc="-1" dirty="0">
                <a:solidFill>
                  <a:srgbClr val="303030"/>
                </a:solidFill>
                <a:latin typeface="ApPTOS"/>
              </a:rPr>
              <a:t>Q</a:t>
            </a:r>
            <a:r>
              <a:rPr lang="it-IT" sz="1800" b="1" strike="noStrike" spc="-1" dirty="0">
                <a:solidFill>
                  <a:srgbClr val="303030"/>
                </a:solidFill>
                <a:latin typeface="ApPTOS"/>
              </a:rPr>
              <a:t>uale sarebbe stato il prezzo che l’ente avrebbe corrisposto se avesse acquisito sul mercato la risorsa (prestazioni professionali o di lavoro, beni, disponibilità di immobili, altro) non gratuitamente?</a:t>
            </a:r>
          </a:p>
          <a:p>
            <a:pPr algn="just">
              <a:lnSpc>
                <a:spcPct val="100000"/>
              </a:lnSpc>
              <a:spcBef>
                <a:spcPts val="360"/>
              </a:spcBef>
              <a:tabLst>
                <a:tab pos="0" algn="l"/>
              </a:tabLst>
            </a:pPr>
            <a:r>
              <a:rPr lang="it-IT" sz="1800" b="0" strike="noStrike" spc="-1" dirty="0">
                <a:solidFill>
                  <a:srgbClr val="303030"/>
                </a:solidFill>
                <a:latin typeface="ApPTOS"/>
              </a:rPr>
              <a:t>Devono essere basate su rilevazioni ausiliarie, dati oggettivi, (CCNL per il lavoro dei volontari, parcella di un professionista, ecc.)</a:t>
            </a:r>
          </a:p>
          <a:p>
            <a:pPr algn="just">
              <a:lnSpc>
                <a:spcPct val="100000"/>
              </a:lnSpc>
              <a:spcBef>
                <a:spcPts val="360"/>
              </a:spcBef>
              <a:tabLst>
                <a:tab pos="0" algn="l"/>
              </a:tabLst>
            </a:pPr>
            <a:r>
              <a:rPr lang="it-IT" sz="1800" b="0" strike="noStrike" spc="-1" dirty="0">
                <a:solidFill>
                  <a:srgbClr val="303030"/>
                </a:solidFill>
                <a:latin typeface="ApPTOS"/>
              </a:rPr>
              <a:t>Se si compila tale sezione è obbligatoria la redazione del relativo prospetto del </a:t>
            </a:r>
            <a:r>
              <a:rPr lang="it-IT" sz="1800" b="1" strike="noStrike" spc="-1" dirty="0">
                <a:solidFill>
                  <a:srgbClr val="303030"/>
                </a:solidFill>
                <a:latin typeface="ApPTOS"/>
              </a:rPr>
              <a:t>punto 22) della Relazione di Missione</a:t>
            </a:r>
            <a:r>
              <a:rPr lang="it-IT" spc="-1" dirty="0">
                <a:solidFill>
                  <a:srgbClr val="303030"/>
                </a:solidFill>
                <a:latin typeface="ApPTOS"/>
              </a:rPr>
              <a:t> dove indicare:</a:t>
            </a:r>
            <a:r>
              <a:rPr lang="it-IT" sz="1800" b="0" strike="noStrike" spc="-1" dirty="0">
                <a:solidFill>
                  <a:srgbClr val="303030"/>
                </a:solidFill>
                <a:latin typeface="ApPTOS"/>
              </a:rPr>
              <a:t> </a:t>
            </a:r>
          </a:p>
          <a:p>
            <a:pPr marL="285750" indent="-285750" algn="just">
              <a:lnSpc>
                <a:spcPct val="100000"/>
              </a:lnSpc>
              <a:spcBef>
                <a:spcPts val="360"/>
              </a:spcBef>
              <a:buFontTx/>
              <a:buChar char="-"/>
              <a:tabLst>
                <a:tab pos="0" algn="l"/>
              </a:tabLst>
            </a:pPr>
            <a:r>
              <a:rPr lang="it-IT" sz="1800" dirty="0">
                <a:latin typeface="ApPTOS"/>
                <a:cs typeface="Calibri"/>
              </a:rPr>
              <a:t>i</a:t>
            </a:r>
            <a:r>
              <a:rPr lang="it-IT" sz="1800" spc="55" dirty="0">
                <a:latin typeface="ApPTOS"/>
                <a:cs typeface="Times New Roman"/>
              </a:rPr>
              <a:t> </a:t>
            </a:r>
            <a:r>
              <a:rPr lang="it-IT" sz="1800" dirty="0">
                <a:latin typeface="ApPTOS"/>
                <a:cs typeface="Calibri"/>
              </a:rPr>
              <a:t>costi</a:t>
            </a:r>
            <a:r>
              <a:rPr lang="it-IT" sz="1800" spc="60" dirty="0">
                <a:latin typeface="ApPTOS"/>
                <a:cs typeface="Times New Roman"/>
              </a:rPr>
              <a:t> </a:t>
            </a:r>
            <a:r>
              <a:rPr lang="it-IT" sz="1800" dirty="0">
                <a:latin typeface="ApPTOS"/>
                <a:cs typeface="Calibri"/>
              </a:rPr>
              <a:t>figurativi</a:t>
            </a:r>
            <a:r>
              <a:rPr lang="it-IT" sz="1800" spc="60" dirty="0">
                <a:latin typeface="ApPTOS"/>
                <a:cs typeface="Times New Roman"/>
              </a:rPr>
              <a:t> </a:t>
            </a:r>
            <a:r>
              <a:rPr lang="it-IT" sz="1800" dirty="0">
                <a:latin typeface="ApPTOS"/>
                <a:cs typeface="Calibri"/>
              </a:rPr>
              <a:t>relativi</a:t>
            </a:r>
            <a:r>
              <a:rPr lang="it-IT" sz="1800" spc="60" dirty="0">
                <a:latin typeface="ApPTOS"/>
                <a:cs typeface="Times New Roman"/>
              </a:rPr>
              <a:t> </a:t>
            </a:r>
            <a:r>
              <a:rPr lang="it-IT" sz="1800" dirty="0">
                <a:latin typeface="ApPTOS"/>
                <a:cs typeface="Calibri"/>
              </a:rPr>
              <a:t>all’impiego</a:t>
            </a:r>
            <a:r>
              <a:rPr lang="it-IT" sz="1800" spc="60" dirty="0">
                <a:latin typeface="ApPTOS"/>
                <a:cs typeface="Times New Roman"/>
              </a:rPr>
              <a:t> </a:t>
            </a:r>
            <a:r>
              <a:rPr lang="it-IT" sz="1800" dirty="0">
                <a:latin typeface="ApPTOS"/>
                <a:cs typeface="Calibri"/>
              </a:rPr>
              <a:t>di</a:t>
            </a:r>
            <a:r>
              <a:rPr lang="it-IT" sz="1800" spc="60" dirty="0">
                <a:latin typeface="ApPTOS"/>
                <a:cs typeface="Times New Roman"/>
              </a:rPr>
              <a:t> </a:t>
            </a:r>
            <a:r>
              <a:rPr lang="it-IT" sz="1800" u="sng" dirty="0">
                <a:uFill>
                  <a:solidFill>
                    <a:srgbClr val="000000"/>
                  </a:solidFill>
                </a:uFill>
                <a:latin typeface="ApPTOS"/>
                <a:cs typeface="Calibri"/>
              </a:rPr>
              <a:t>volontari</a:t>
            </a:r>
            <a:r>
              <a:rPr lang="it-IT" sz="1800" spc="-10" dirty="0">
                <a:latin typeface="ApPTOS"/>
                <a:cs typeface="Calibri"/>
              </a:rPr>
              <a:t>.</a:t>
            </a:r>
            <a:endParaRPr lang="it-IT" sz="1800" dirty="0">
              <a:latin typeface="ApPTOS"/>
              <a:cs typeface="Calibri"/>
            </a:endParaRPr>
          </a:p>
          <a:p>
            <a:pPr>
              <a:lnSpc>
                <a:spcPct val="100000"/>
              </a:lnSpc>
              <a:spcBef>
                <a:spcPts val="479"/>
              </a:spcBef>
              <a:tabLst>
                <a:tab pos="0" algn="l"/>
              </a:tabLst>
            </a:pPr>
            <a:endParaRPr lang="it-IT" sz="1800" b="0" strike="noStrike" spc="-1" dirty="0">
              <a:solidFill>
                <a:srgbClr val="303030"/>
              </a:solidFill>
              <a:latin typeface="ApPTOS"/>
            </a:endParaRPr>
          </a:p>
        </p:txBody>
      </p:sp>
      <p:sp>
        <p:nvSpPr>
          <p:cNvPr id="2" name="Segnaposto piè di pagina 1">
            <a:extLst>
              <a:ext uri="{FF2B5EF4-FFF2-40B4-BE49-F238E27FC236}">
                <a16:creationId xmlns:a16="http://schemas.microsoft.com/office/drawing/2014/main" id="{3C806C48-11AE-2BE0-7A6C-9A35D52809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8D8BE7B2-B1FD-6526-BD06-ACA1BE7799CF}"/>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19</a:t>
            </a:fld>
            <a:endParaRPr lang="it-IT" sz="2400" b="0" strike="noStrike" spc="-1">
              <a:latin typeface="Times New Roman"/>
            </a:endParaRPr>
          </a:p>
        </p:txBody>
      </p:sp>
      <p:pic>
        <p:nvPicPr>
          <p:cNvPr id="5" name="Immagine 4">
            <a:extLst>
              <a:ext uri="{FF2B5EF4-FFF2-40B4-BE49-F238E27FC236}">
                <a16:creationId xmlns:a16="http://schemas.microsoft.com/office/drawing/2014/main" id="{FABD5A3E-F4BD-873D-BF6D-9D3406D13C7E}"/>
              </a:ext>
            </a:extLst>
          </p:cNvPr>
          <p:cNvPicPr>
            <a:picLocks noChangeAspect="1"/>
          </p:cNvPicPr>
          <p:nvPr/>
        </p:nvPicPr>
        <p:blipFill>
          <a:blip r:embed="rId2"/>
          <a:stretch>
            <a:fillRect/>
          </a:stretch>
        </p:blipFill>
        <p:spPr>
          <a:xfrm>
            <a:off x="673620" y="469900"/>
            <a:ext cx="7817854" cy="17109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7BF06F3-C3AA-B4E5-C49B-EB6ECB4762D8}"/>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a:t>
            </a:fld>
            <a:endParaRPr lang="it-IT" sz="2400" b="0" strike="noStrike" spc="-1" dirty="0">
              <a:latin typeface="Times New Roman"/>
            </a:endParaRPr>
          </a:p>
        </p:txBody>
      </p:sp>
      <p:sp>
        <p:nvSpPr>
          <p:cNvPr id="4" name="Segnaposto contenuto 2">
            <a:extLst>
              <a:ext uri="{FF2B5EF4-FFF2-40B4-BE49-F238E27FC236}">
                <a16:creationId xmlns:a16="http://schemas.microsoft.com/office/drawing/2014/main" id="{35A1C628-34E5-7F2A-AC06-DA888293D2C3}"/>
              </a:ext>
            </a:extLst>
          </p:cNvPr>
          <p:cNvSpPr txBox="1">
            <a:spLocks/>
          </p:cNvSpPr>
          <p:nvPr/>
        </p:nvSpPr>
        <p:spPr>
          <a:xfrm>
            <a:off x="99753" y="801894"/>
            <a:ext cx="11065203" cy="435133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it-IT" dirty="0"/>
          </a:p>
          <a:p>
            <a:pPr marL="0" indent="0">
              <a:buFont typeface="Calibri" panose="020F0502020204030204" pitchFamily="34" charset="0"/>
              <a:buNone/>
            </a:pPr>
            <a:endParaRPr lang="it-IT" dirty="0"/>
          </a:p>
          <a:p>
            <a:pPr marL="0" indent="0">
              <a:buFont typeface="Calibri" panose="020F0502020204030204" pitchFamily="34" charset="0"/>
              <a:buNone/>
            </a:pPr>
            <a:endParaRPr lang="it-IT" dirty="0"/>
          </a:p>
          <a:p>
            <a:pPr marL="0" indent="0">
              <a:buFont typeface="Calibri" panose="020F0502020204030204" pitchFamily="34" charset="0"/>
              <a:buNone/>
            </a:pPr>
            <a:r>
              <a:rPr lang="it-IT" sz="4000" b="1" dirty="0"/>
              <a:t>Il </a:t>
            </a:r>
            <a:r>
              <a:rPr lang="it-IT" sz="3600" b="1" dirty="0"/>
              <a:t>bilancio</a:t>
            </a:r>
            <a:r>
              <a:rPr lang="it-IT" sz="4000" b="1" dirty="0"/>
              <a:t> di esercizio per gli enti del </a:t>
            </a:r>
          </a:p>
          <a:p>
            <a:pPr marL="0" indent="0">
              <a:buFont typeface="Calibri" panose="020F0502020204030204" pitchFamily="34" charset="0"/>
              <a:buNone/>
            </a:pPr>
            <a:r>
              <a:rPr lang="it-IT" sz="4000" b="1" dirty="0"/>
              <a:t>Terzo settore di grandi dimensioni</a:t>
            </a:r>
            <a:endParaRPr lang="it-IT" dirty="0"/>
          </a:p>
          <a:p>
            <a:pPr marL="0" indent="0">
              <a:buFont typeface="Calibri" panose="020F0502020204030204" pitchFamily="34" charset="0"/>
              <a:buNone/>
            </a:pPr>
            <a:r>
              <a:rPr lang="it-IT" dirty="0"/>
              <a:t>						</a:t>
            </a:r>
            <a:r>
              <a:rPr lang="it-IT" i="1" dirty="0"/>
              <a:t>Dott. Giampaolo De Simone</a:t>
            </a:r>
          </a:p>
        </p:txBody>
      </p:sp>
    </p:spTree>
    <p:extLst>
      <p:ext uri="{BB962C8B-B14F-4D97-AF65-F5344CB8AC3E}">
        <p14:creationId xmlns:p14="http://schemas.microsoft.com/office/powerpoint/2010/main" val="1451419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DC954F0-3022-158C-EAAE-ABB0029FF5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275B6495-55A0-4564-9E50-BEF1E8B673E1}"/>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20</a:t>
            </a:fld>
            <a:endParaRPr lang="it-IT" sz="2400" b="0" strike="noStrike" spc="-1">
              <a:latin typeface="Times New Roman"/>
            </a:endParaRPr>
          </a:p>
        </p:txBody>
      </p:sp>
      <p:grpSp>
        <p:nvGrpSpPr>
          <p:cNvPr id="4" name="object 6">
            <a:extLst>
              <a:ext uri="{FF2B5EF4-FFF2-40B4-BE49-F238E27FC236}">
                <a16:creationId xmlns:a16="http://schemas.microsoft.com/office/drawing/2014/main" id="{DC36994C-8BE4-8319-4B35-A66B6E22FB42}"/>
              </a:ext>
            </a:extLst>
          </p:cNvPr>
          <p:cNvGrpSpPr/>
          <p:nvPr/>
        </p:nvGrpSpPr>
        <p:grpSpPr>
          <a:xfrm>
            <a:off x="463867" y="1046733"/>
            <a:ext cx="8216265" cy="1938655"/>
            <a:chOff x="1144403" y="2615183"/>
            <a:chExt cx="8216265" cy="1938655"/>
          </a:xfrm>
        </p:grpSpPr>
        <p:pic>
          <p:nvPicPr>
            <p:cNvPr id="5" name="object 7">
              <a:extLst>
                <a:ext uri="{FF2B5EF4-FFF2-40B4-BE49-F238E27FC236}">
                  <a16:creationId xmlns:a16="http://schemas.microsoft.com/office/drawing/2014/main" id="{A18A098E-1539-77C1-4237-671357D87D60}"/>
                </a:ext>
              </a:extLst>
            </p:cNvPr>
            <p:cNvPicPr/>
            <p:nvPr/>
          </p:nvPicPr>
          <p:blipFill>
            <a:blip r:embed="rId2" cstate="print"/>
            <a:stretch>
              <a:fillRect/>
            </a:stretch>
          </p:blipFill>
          <p:spPr>
            <a:xfrm>
              <a:off x="1144403" y="2615183"/>
              <a:ext cx="8215883" cy="182880"/>
            </a:xfrm>
            <a:prstGeom prst="rect">
              <a:avLst/>
            </a:prstGeom>
          </p:spPr>
        </p:pic>
        <p:pic>
          <p:nvPicPr>
            <p:cNvPr id="6" name="object 8">
              <a:extLst>
                <a:ext uri="{FF2B5EF4-FFF2-40B4-BE49-F238E27FC236}">
                  <a16:creationId xmlns:a16="http://schemas.microsoft.com/office/drawing/2014/main" id="{D97D5E65-F3A1-DBB5-5782-9EC2D05F151C}"/>
                </a:ext>
              </a:extLst>
            </p:cNvPr>
            <p:cNvPicPr/>
            <p:nvPr/>
          </p:nvPicPr>
          <p:blipFill>
            <a:blip r:embed="rId3" cstate="print"/>
            <a:stretch>
              <a:fillRect/>
            </a:stretch>
          </p:blipFill>
          <p:spPr>
            <a:xfrm>
              <a:off x="1144403" y="2798063"/>
              <a:ext cx="8215883" cy="397764"/>
            </a:xfrm>
            <a:prstGeom prst="rect">
              <a:avLst/>
            </a:prstGeom>
          </p:spPr>
        </p:pic>
        <p:pic>
          <p:nvPicPr>
            <p:cNvPr id="7" name="object 9">
              <a:extLst>
                <a:ext uri="{FF2B5EF4-FFF2-40B4-BE49-F238E27FC236}">
                  <a16:creationId xmlns:a16="http://schemas.microsoft.com/office/drawing/2014/main" id="{A0AF4B3B-4BB1-08B7-5791-158368339060}"/>
                </a:ext>
              </a:extLst>
            </p:cNvPr>
            <p:cNvPicPr/>
            <p:nvPr/>
          </p:nvPicPr>
          <p:blipFill>
            <a:blip r:embed="rId4" cstate="print"/>
            <a:stretch>
              <a:fillRect/>
            </a:stretch>
          </p:blipFill>
          <p:spPr>
            <a:xfrm>
              <a:off x="1144403" y="3195827"/>
              <a:ext cx="8215883" cy="192024"/>
            </a:xfrm>
            <a:prstGeom prst="rect">
              <a:avLst/>
            </a:prstGeom>
          </p:spPr>
        </p:pic>
        <p:pic>
          <p:nvPicPr>
            <p:cNvPr id="8" name="object 10">
              <a:extLst>
                <a:ext uri="{FF2B5EF4-FFF2-40B4-BE49-F238E27FC236}">
                  <a16:creationId xmlns:a16="http://schemas.microsoft.com/office/drawing/2014/main" id="{2F4E752E-6FC5-C932-FDD3-0EBD8F33ED6F}"/>
                </a:ext>
              </a:extLst>
            </p:cNvPr>
            <p:cNvPicPr/>
            <p:nvPr/>
          </p:nvPicPr>
          <p:blipFill>
            <a:blip r:embed="rId5" cstate="print"/>
            <a:stretch>
              <a:fillRect/>
            </a:stretch>
          </p:blipFill>
          <p:spPr>
            <a:xfrm>
              <a:off x="1144403" y="3387851"/>
              <a:ext cx="8215883" cy="384048"/>
            </a:xfrm>
            <a:prstGeom prst="rect">
              <a:avLst/>
            </a:prstGeom>
          </p:spPr>
        </p:pic>
        <p:pic>
          <p:nvPicPr>
            <p:cNvPr id="9" name="object 11">
              <a:extLst>
                <a:ext uri="{FF2B5EF4-FFF2-40B4-BE49-F238E27FC236}">
                  <a16:creationId xmlns:a16="http://schemas.microsoft.com/office/drawing/2014/main" id="{389557CC-70F4-F1FB-65A2-3A5541561B6F}"/>
                </a:ext>
              </a:extLst>
            </p:cNvPr>
            <p:cNvPicPr/>
            <p:nvPr/>
          </p:nvPicPr>
          <p:blipFill>
            <a:blip r:embed="rId6" cstate="print"/>
            <a:stretch>
              <a:fillRect/>
            </a:stretch>
          </p:blipFill>
          <p:spPr>
            <a:xfrm>
              <a:off x="1144403" y="3771900"/>
              <a:ext cx="8215883" cy="388620"/>
            </a:xfrm>
            <a:prstGeom prst="rect">
              <a:avLst/>
            </a:prstGeom>
          </p:spPr>
        </p:pic>
        <p:pic>
          <p:nvPicPr>
            <p:cNvPr id="10" name="object 12">
              <a:extLst>
                <a:ext uri="{FF2B5EF4-FFF2-40B4-BE49-F238E27FC236}">
                  <a16:creationId xmlns:a16="http://schemas.microsoft.com/office/drawing/2014/main" id="{B611920E-6F73-8398-527A-F6A39E530020}"/>
                </a:ext>
              </a:extLst>
            </p:cNvPr>
            <p:cNvPicPr/>
            <p:nvPr/>
          </p:nvPicPr>
          <p:blipFill>
            <a:blip r:embed="rId7" cstate="print"/>
            <a:stretch>
              <a:fillRect/>
            </a:stretch>
          </p:blipFill>
          <p:spPr>
            <a:xfrm>
              <a:off x="1144403" y="4160519"/>
              <a:ext cx="8215883" cy="192024"/>
            </a:xfrm>
            <a:prstGeom prst="rect">
              <a:avLst/>
            </a:prstGeom>
          </p:spPr>
        </p:pic>
        <p:pic>
          <p:nvPicPr>
            <p:cNvPr id="11" name="object 13">
              <a:extLst>
                <a:ext uri="{FF2B5EF4-FFF2-40B4-BE49-F238E27FC236}">
                  <a16:creationId xmlns:a16="http://schemas.microsoft.com/office/drawing/2014/main" id="{F9B8B288-EE96-B3A1-97AF-2F56FDEAF4E9}"/>
                </a:ext>
              </a:extLst>
            </p:cNvPr>
            <p:cNvPicPr/>
            <p:nvPr/>
          </p:nvPicPr>
          <p:blipFill>
            <a:blip r:embed="rId8" cstate="print"/>
            <a:stretch>
              <a:fillRect/>
            </a:stretch>
          </p:blipFill>
          <p:spPr>
            <a:xfrm>
              <a:off x="1144403" y="4352544"/>
              <a:ext cx="8215883" cy="192024"/>
            </a:xfrm>
            <a:prstGeom prst="rect">
              <a:avLst/>
            </a:prstGeom>
          </p:spPr>
        </p:pic>
        <p:sp>
          <p:nvSpPr>
            <p:cNvPr id="12" name="object 14">
              <a:extLst>
                <a:ext uri="{FF2B5EF4-FFF2-40B4-BE49-F238E27FC236}">
                  <a16:creationId xmlns:a16="http://schemas.microsoft.com/office/drawing/2014/main" id="{EC99ABD8-D146-6010-BCC6-C442A7A06A24}"/>
                </a:ext>
              </a:extLst>
            </p:cNvPr>
            <p:cNvSpPr/>
            <p:nvPr/>
          </p:nvSpPr>
          <p:spPr>
            <a:xfrm>
              <a:off x="1144403" y="4546854"/>
              <a:ext cx="8216265" cy="5080"/>
            </a:xfrm>
            <a:custGeom>
              <a:avLst/>
              <a:gdLst/>
              <a:ahLst/>
              <a:cxnLst/>
              <a:rect l="l" t="t" r="r" b="b"/>
              <a:pathLst>
                <a:path w="8216265" h="5079">
                  <a:moveTo>
                    <a:pt x="0" y="0"/>
                  </a:moveTo>
                  <a:lnTo>
                    <a:pt x="8215883" y="0"/>
                  </a:lnTo>
                </a:path>
                <a:path w="8216265" h="5079">
                  <a:moveTo>
                    <a:pt x="0" y="4572"/>
                  </a:moveTo>
                  <a:lnTo>
                    <a:pt x="8215883" y="4572"/>
                  </a:lnTo>
                </a:path>
              </a:pathLst>
            </a:custGeom>
            <a:ln w="4572">
              <a:solidFill>
                <a:srgbClr val="FEFEFE"/>
              </a:solidFill>
            </a:ln>
          </p:spPr>
          <p:txBody>
            <a:bodyPr wrap="square" lIns="0" tIns="0" rIns="0" bIns="0" rtlCol="0"/>
            <a:lstStyle/>
            <a:p>
              <a:endParaRPr/>
            </a:p>
          </p:txBody>
        </p:sp>
      </p:grpSp>
      <p:sp>
        <p:nvSpPr>
          <p:cNvPr id="13" name="CasellaDiTesto 12">
            <a:extLst>
              <a:ext uri="{FF2B5EF4-FFF2-40B4-BE49-F238E27FC236}">
                <a16:creationId xmlns:a16="http://schemas.microsoft.com/office/drawing/2014/main" id="{8EA51E0F-88A0-FCFE-91BB-226A7837AEA1}"/>
              </a:ext>
            </a:extLst>
          </p:cNvPr>
          <p:cNvSpPr txBox="1"/>
          <p:nvPr/>
        </p:nvSpPr>
        <p:spPr>
          <a:xfrm>
            <a:off x="463866" y="273391"/>
            <a:ext cx="6119239" cy="369332"/>
          </a:xfrm>
          <a:prstGeom prst="rect">
            <a:avLst/>
          </a:prstGeom>
          <a:noFill/>
        </p:spPr>
        <p:txBody>
          <a:bodyPr wrap="none" rtlCol="0">
            <a:spAutoFit/>
          </a:bodyPr>
          <a:lstStyle/>
          <a:p>
            <a:r>
              <a:rPr lang="it-IT" b="1" u="sng" dirty="0"/>
              <a:t>Esempio: Attività diverse  in presenza di costi figurativi   (1 / 2)</a:t>
            </a:r>
          </a:p>
        </p:txBody>
      </p:sp>
      <p:sp>
        <p:nvSpPr>
          <p:cNvPr id="15" name="object 5">
            <a:extLst>
              <a:ext uri="{FF2B5EF4-FFF2-40B4-BE49-F238E27FC236}">
                <a16:creationId xmlns:a16="http://schemas.microsoft.com/office/drawing/2014/main" id="{EB73BC1A-B75E-EB07-A16B-640E570E46BB}"/>
              </a:ext>
            </a:extLst>
          </p:cNvPr>
          <p:cNvSpPr txBox="1"/>
          <p:nvPr/>
        </p:nvSpPr>
        <p:spPr>
          <a:xfrm>
            <a:off x="463866" y="4251759"/>
            <a:ext cx="8164195" cy="794256"/>
          </a:xfrm>
          <a:prstGeom prst="rect">
            <a:avLst/>
          </a:prstGeom>
        </p:spPr>
        <p:txBody>
          <a:bodyPr vert="horz" wrap="square" lIns="0" tIns="12700" rIns="0" bIns="0" rtlCol="0">
            <a:spAutoFit/>
          </a:bodyPr>
          <a:lstStyle/>
          <a:p>
            <a:pPr marL="12700" marR="5080" algn="just">
              <a:lnSpc>
                <a:spcPct val="106900"/>
              </a:lnSpc>
              <a:spcBef>
                <a:spcPts val="100"/>
              </a:spcBef>
            </a:pPr>
            <a:r>
              <a:rPr sz="1600" spc="-40" dirty="0">
                <a:latin typeface="Aptos" panose="020B0004020202020204" pitchFamily="34" charset="0"/>
                <a:cs typeface="Calibri"/>
              </a:rPr>
              <a:t>L’ente</a:t>
            </a:r>
            <a:r>
              <a:rPr sz="1600" spc="-25" dirty="0">
                <a:latin typeface="Aptos" panose="020B0004020202020204" pitchFamily="34" charset="0"/>
                <a:cs typeface="Times New Roman"/>
              </a:rPr>
              <a:t> </a:t>
            </a:r>
            <a:r>
              <a:rPr sz="1600" b="1" dirty="0">
                <a:latin typeface="Aptos" panose="020B0004020202020204" pitchFamily="34" charset="0"/>
                <a:cs typeface="Calibri"/>
              </a:rPr>
              <a:t>non</a:t>
            </a:r>
            <a:r>
              <a:rPr sz="1600" spc="-30" dirty="0">
                <a:latin typeface="Aptos" panose="020B0004020202020204" pitchFamily="34" charset="0"/>
                <a:cs typeface="Times New Roman"/>
              </a:rPr>
              <a:t> </a:t>
            </a:r>
            <a:r>
              <a:rPr sz="1600" b="1" dirty="0">
                <a:latin typeface="Aptos" panose="020B0004020202020204" pitchFamily="34" charset="0"/>
                <a:cs typeface="Calibri"/>
              </a:rPr>
              <a:t>supera</a:t>
            </a:r>
            <a:r>
              <a:rPr sz="1600" spc="-15" dirty="0">
                <a:latin typeface="Aptos" panose="020B0004020202020204" pitchFamily="34" charset="0"/>
                <a:cs typeface="Times New Roman"/>
              </a:rPr>
              <a:t> </a:t>
            </a:r>
            <a:r>
              <a:rPr sz="1600" dirty="0">
                <a:latin typeface="Aptos" panose="020B0004020202020204" pitchFamily="34" charset="0"/>
                <a:cs typeface="Calibri"/>
              </a:rPr>
              <a:t>il</a:t>
            </a:r>
            <a:r>
              <a:rPr sz="1600" spc="-30" dirty="0">
                <a:latin typeface="Aptos" panose="020B0004020202020204" pitchFamily="34" charset="0"/>
                <a:cs typeface="Times New Roman"/>
              </a:rPr>
              <a:t> </a:t>
            </a:r>
            <a:r>
              <a:rPr sz="1600" dirty="0">
                <a:latin typeface="Aptos" panose="020B0004020202020204" pitchFamily="34" charset="0"/>
                <a:cs typeface="Calibri"/>
              </a:rPr>
              <a:t>test</a:t>
            </a:r>
            <a:r>
              <a:rPr sz="1600" spc="-25" dirty="0">
                <a:latin typeface="Aptos" panose="020B0004020202020204" pitchFamily="34" charset="0"/>
                <a:cs typeface="Times New Roman"/>
              </a:rPr>
              <a:t> </a:t>
            </a:r>
            <a:r>
              <a:rPr sz="1600" dirty="0">
                <a:latin typeface="Aptos" panose="020B0004020202020204" pitchFamily="34" charset="0"/>
                <a:cs typeface="Calibri"/>
              </a:rPr>
              <a:t>della</a:t>
            </a:r>
            <a:r>
              <a:rPr sz="1600" spc="-35" dirty="0">
                <a:latin typeface="Aptos" panose="020B0004020202020204" pitchFamily="34" charset="0"/>
                <a:cs typeface="Times New Roman"/>
              </a:rPr>
              <a:t> </a:t>
            </a:r>
            <a:r>
              <a:rPr sz="1600" spc="-10" dirty="0">
                <a:latin typeface="Aptos" panose="020B0004020202020204" pitchFamily="34" charset="0"/>
                <a:cs typeface="Calibri"/>
              </a:rPr>
              <a:t>secondarietà</a:t>
            </a:r>
            <a:r>
              <a:rPr sz="1600" spc="-30" dirty="0">
                <a:latin typeface="Aptos" panose="020B0004020202020204" pitchFamily="34" charset="0"/>
                <a:cs typeface="Times New Roman"/>
              </a:rPr>
              <a:t> </a:t>
            </a:r>
            <a:r>
              <a:rPr sz="1600" dirty="0">
                <a:latin typeface="Aptos" panose="020B0004020202020204" pitchFamily="34" charset="0"/>
                <a:cs typeface="Calibri"/>
              </a:rPr>
              <a:t>adottando</a:t>
            </a:r>
            <a:r>
              <a:rPr sz="1600" spc="-20" dirty="0">
                <a:latin typeface="Aptos" panose="020B0004020202020204" pitchFamily="34" charset="0"/>
                <a:cs typeface="Times New Roman"/>
              </a:rPr>
              <a:t> </a:t>
            </a:r>
            <a:r>
              <a:rPr sz="1600" b="1" dirty="0">
                <a:latin typeface="Aptos" panose="020B0004020202020204" pitchFamily="34" charset="0"/>
                <a:cs typeface="Calibri"/>
              </a:rPr>
              <a:t>il</a:t>
            </a:r>
            <a:r>
              <a:rPr sz="1600" spc="-25" dirty="0">
                <a:latin typeface="Aptos" panose="020B0004020202020204" pitchFamily="34" charset="0"/>
                <a:cs typeface="Times New Roman"/>
              </a:rPr>
              <a:t> </a:t>
            </a:r>
            <a:r>
              <a:rPr sz="1600" b="1" dirty="0">
                <a:latin typeface="Aptos" panose="020B0004020202020204" pitchFamily="34" charset="0"/>
                <a:cs typeface="Calibri"/>
              </a:rPr>
              <a:t>primo</a:t>
            </a:r>
            <a:r>
              <a:rPr sz="1600" spc="-20" dirty="0">
                <a:latin typeface="Aptos" panose="020B0004020202020204" pitchFamily="34" charset="0"/>
                <a:cs typeface="Times New Roman"/>
              </a:rPr>
              <a:t> </a:t>
            </a:r>
            <a:r>
              <a:rPr sz="1600" b="1" spc="-10" dirty="0" err="1">
                <a:latin typeface="Aptos" panose="020B0004020202020204" pitchFamily="34" charset="0"/>
                <a:cs typeface="Calibri"/>
              </a:rPr>
              <a:t>indicatore</a:t>
            </a:r>
            <a:r>
              <a:rPr sz="1600" spc="-35" dirty="0">
                <a:latin typeface="Aptos" panose="020B0004020202020204" pitchFamily="34" charset="0"/>
                <a:cs typeface="Times New Roman"/>
              </a:rPr>
              <a:t> </a:t>
            </a:r>
            <a:r>
              <a:rPr lang="it-IT" sz="1600" spc="-35" dirty="0">
                <a:latin typeface="Aptos" panose="020B0004020202020204" pitchFamily="34" charset="0"/>
                <a:cs typeface="Times New Roman"/>
              </a:rPr>
              <a:t> </a:t>
            </a:r>
            <a:r>
              <a:rPr lang="it-IT" sz="1600" i="1" spc="-35" dirty="0">
                <a:latin typeface="Aptos" panose="020B0004020202020204" pitchFamily="34" charset="0"/>
                <a:cs typeface="Times New Roman"/>
              </a:rPr>
              <a:t>(Ricavi Diversi  </a:t>
            </a:r>
            <a:r>
              <a:rPr lang="it-IT" sz="1600" i="1" dirty="0">
                <a:latin typeface="ApPTOS"/>
              </a:rPr>
              <a:t> </a:t>
            </a:r>
            <a:r>
              <a:rPr lang="it-IT" sz="1600" b="0" i="1" dirty="0">
                <a:solidFill>
                  <a:srgbClr val="000000"/>
                </a:solidFill>
                <a:effectLst/>
                <a:latin typeface="Century Gothic" panose="020B0502020202020204" pitchFamily="34" charset="0"/>
              </a:rPr>
              <a:t>≤</a:t>
            </a:r>
            <a:r>
              <a:rPr lang="it-IT" sz="1600" i="1" dirty="0">
                <a:latin typeface="ApPTOS"/>
              </a:rPr>
              <a:t>  al 30% delle entrate complessive), </a:t>
            </a:r>
            <a:r>
              <a:rPr sz="1600" dirty="0" err="1">
                <a:latin typeface="Aptos" panose="020B0004020202020204" pitchFamily="34" charset="0"/>
                <a:cs typeface="Calibri"/>
              </a:rPr>
              <a:t>poiché</a:t>
            </a:r>
            <a:r>
              <a:rPr sz="1600" spc="-35" dirty="0">
                <a:latin typeface="Aptos" panose="020B0004020202020204" pitchFamily="34" charset="0"/>
                <a:cs typeface="Times New Roman"/>
              </a:rPr>
              <a:t> </a:t>
            </a:r>
            <a:r>
              <a:rPr sz="1600" dirty="0">
                <a:latin typeface="Aptos" panose="020B0004020202020204" pitchFamily="34" charset="0"/>
                <a:cs typeface="Calibri"/>
              </a:rPr>
              <a:t>i</a:t>
            </a:r>
            <a:r>
              <a:rPr sz="1600" spc="-20" dirty="0">
                <a:latin typeface="Aptos" panose="020B0004020202020204" pitchFamily="34" charset="0"/>
                <a:cs typeface="Times New Roman"/>
              </a:rPr>
              <a:t> </a:t>
            </a:r>
            <a:r>
              <a:rPr sz="1600" dirty="0">
                <a:latin typeface="Aptos" panose="020B0004020202020204" pitchFamily="34" charset="0"/>
                <a:cs typeface="Calibri"/>
              </a:rPr>
              <a:t>ricavi</a:t>
            </a:r>
            <a:r>
              <a:rPr sz="1600" spc="-25" dirty="0">
                <a:latin typeface="Aptos" panose="020B0004020202020204" pitchFamily="34" charset="0"/>
                <a:cs typeface="Times New Roman"/>
              </a:rPr>
              <a:t> </a:t>
            </a:r>
            <a:r>
              <a:rPr sz="1600" dirty="0">
                <a:latin typeface="Aptos" panose="020B0004020202020204" pitchFamily="34" charset="0"/>
                <a:cs typeface="Calibri"/>
              </a:rPr>
              <a:t>da</a:t>
            </a:r>
            <a:r>
              <a:rPr sz="1600" spc="-35" dirty="0">
                <a:latin typeface="Aptos" panose="020B0004020202020204" pitchFamily="34" charset="0"/>
                <a:cs typeface="Times New Roman"/>
              </a:rPr>
              <a:t> </a:t>
            </a:r>
            <a:r>
              <a:rPr sz="1600" spc="-10" dirty="0">
                <a:latin typeface="Aptos" panose="020B0004020202020204" pitchFamily="34" charset="0"/>
                <a:cs typeface="Calibri"/>
              </a:rPr>
              <a:t>attività</a:t>
            </a:r>
            <a:r>
              <a:rPr sz="1600" spc="-10" dirty="0">
                <a:latin typeface="Aptos" panose="020B0004020202020204" pitchFamily="34" charset="0"/>
                <a:cs typeface="Times New Roman"/>
              </a:rPr>
              <a:t> </a:t>
            </a:r>
            <a:r>
              <a:rPr sz="1600" dirty="0">
                <a:latin typeface="Aptos" panose="020B0004020202020204" pitchFamily="34" charset="0"/>
                <a:cs typeface="Calibri"/>
              </a:rPr>
              <a:t>diverse</a:t>
            </a:r>
            <a:r>
              <a:rPr sz="1600" spc="20" dirty="0">
                <a:latin typeface="Aptos" panose="020B0004020202020204" pitchFamily="34" charset="0"/>
                <a:cs typeface="Times New Roman"/>
              </a:rPr>
              <a:t> </a:t>
            </a:r>
            <a:r>
              <a:rPr sz="1600" dirty="0">
                <a:latin typeface="Aptos" panose="020B0004020202020204" pitchFamily="34" charset="0"/>
                <a:cs typeface="Calibri"/>
              </a:rPr>
              <a:t>sono</a:t>
            </a:r>
            <a:r>
              <a:rPr sz="1600" spc="10" dirty="0">
                <a:latin typeface="Aptos" panose="020B0004020202020204" pitchFamily="34" charset="0"/>
                <a:cs typeface="Times New Roman"/>
              </a:rPr>
              <a:t> </a:t>
            </a:r>
            <a:r>
              <a:rPr sz="1600" dirty="0">
                <a:latin typeface="Aptos" panose="020B0004020202020204" pitchFamily="34" charset="0"/>
                <a:cs typeface="Calibri"/>
              </a:rPr>
              <a:t>pari</a:t>
            </a:r>
            <a:r>
              <a:rPr sz="1600" spc="20" dirty="0">
                <a:latin typeface="Aptos" panose="020B0004020202020204" pitchFamily="34" charset="0"/>
                <a:cs typeface="Times New Roman"/>
              </a:rPr>
              <a:t> </a:t>
            </a:r>
            <a:r>
              <a:rPr sz="1600" dirty="0">
                <a:latin typeface="Aptos" panose="020B0004020202020204" pitchFamily="34" charset="0"/>
                <a:cs typeface="Calibri"/>
              </a:rPr>
              <a:t>a</a:t>
            </a:r>
            <a:r>
              <a:rPr sz="1600" spc="15" dirty="0">
                <a:latin typeface="Aptos" panose="020B0004020202020204" pitchFamily="34" charset="0"/>
                <a:cs typeface="Times New Roman"/>
              </a:rPr>
              <a:t> </a:t>
            </a:r>
            <a:r>
              <a:rPr sz="1600" dirty="0">
                <a:latin typeface="Aptos" panose="020B0004020202020204" pitchFamily="34" charset="0"/>
                <a:cs typeface="Calibri"/>
              </a:rPr>
              <a:t>circa</a:t>
            </a:r>
            <a:r>
              <a:rPr sz="1600" spc="10" dirty="0">
                <a:latin typeface="Aptos" panose="020B0004020202020204" pitchFamily="34" charset="0"/>
                <a:cs typeface="Times New Roman"/>
              </a:rPr>
              <a:t> </a:t>
            </a:r>
            <a:r>
              <a:rPr sz="1600" dirty="0">
                <a:latin typeface="Aptos" panose="020B0004020202020204" pitchFamily="34" charset="0"/>
                <a:cs typeface="Calibri"/>
              </a:rPr>
              <a:t>il</a:t>
            </a:r>
            <a:r>
              <a:rPr sz="1600" spc="20" dirty="0">
                <a:latin typeface="Aptos" panose="020B0004020202020204" pitchFamily="34" charset="0"/>
                <a:cs typeface="Times New Roman"/>
              </a:rPr>
              <a:t> </a:t>
            </a:r>
            <a:r>
              <a:rPr sz="1600" dirty="0">
                <a:highlight>
                  <a:srgbClr val="FFFF00"/>
                </a:highlight>
                <a:latin typeface="Aptos" panose="020B0004020202020204" pitchFamily="34" charset="0"/>
                <a:cs typeface="Calibri"/>
              </a:rPr>
              <a:t>64,9%</a:t>
            </a:r>
            <a:r>
              <a:rPr sz="1600" spc="25" dirty="0">
                <a:latin typeface="Aptos" panose="020B0004020202020204" pitchFamily="34" charset="0"/>
                <a:cs typeface="Times New Roman"/>
              </a:rPr>
              <a:t> </a:t>
            </a:r>
            <a:r>
              <a:rPr sz="1600" dirty="0">
                <a:latin typeface="Aptos" panose="020B0004020202020204" pitchFamily="34" charset="0"/>
                <a:cs typeface="Calibri"/>
              </a:rPr>
              <a:t>delle</a:t>
            </a:r>
            <a:r>
              <a:rPr sz="1600" spc="10" dirty="0">
                <a:latin typeface="Aptos" panose="020B0004020202020204" pitchFamily="34" charset="0"/>
                <a:cs typeface="Times New Roman"/>
              </a:rPr>
              <a:t> </a:t>
            </a:r>
            <a:r>
              <a:rPr sz="1600" dirty="0">
                <a:latin typeface="Aptos" panose="020B0004020202020204" pitchFamily="34" charset="0"/>
                <a:cs typeface="Calibri"/>
              </a:rPr>
              <a:t>entrate</a:t>
            </a:r>
            <a:r>
              <a:rPr sz="1600" spc="10" dirty="0">
                <a:latin typeface="Aptos" panose="020B0004020202020204" pitchFamily="34" charset="0"/>
                <a:cs typeface="Times New Roman"/>
              </a:rPr>
              <a:t> </a:t>
            </a:r>
            <a:r>
              <a:rPr sz="1600" dirty="0">
                <a:latin typeface="Aptos" panose="020B0004020202020204" pitchFamily="34" charset="0"/>
                <a:cs typeface="Calibri"/>
              </a:rPr>
              <a:t>complessive,</a:t>
            </a:r>
            <a:r>
              <a:rPr sz="1600" spc="10" dirty="0">
                <a:latin typeface="Aptos" panose="020B0004020202020204" pitchFamily="34" charset="0"/>
                <a:cs typeface="Times New Roman"/>
              </a:rPr>
              <a:t> </a:t>
            </a:r>
            <a:r>
              <a:rPr sz="1600" dirty="0">
                <a:latin typeface="Aptos" panose="020B0004020202020204" pitchFamily="34" charset="0"/>
                <a:cs typeface="Calibri"/>
              </a:rPr>
              <a:t>superando</a:t>
            </a:r>
            <a:r>
              <a:rPr sz="1600" spc="20" dirty="0">
                <a:latin typeface="Aptos" panose="020B0004020202020204" pitchFamily="34" charset="0"/>
                <a:cs typeface="Times New Roman"/>
              </a:rPr>
              <a:t> </a:t>
            </a:r>
            <a:r>
              <a:rPr sz="1600" dirty="0">
                <a:latin typeface="Aptos" panose="020B0004020202020204" pitchFamily="34" charset="0"/>
                <a:cs typeface="Calibri"/>
              </a:rPr>
              <a:t>la</a:t>
            </a:r>
            <a:r>
              <a:rPr sz="1600" spc="15" dirty="0">
                <a:latin typeface="Aptos" panose="020B0004020202020204" pitchFamily="34" charset="0"/>
                <a:cs typeface="Times New Roman"/>
              </a:rPr>
              <a:t> </a:t>
            </a:r>
            <a:r>
              <a:rPr sz="1600" dirty="0">
                <a:latin typeface="Aptos" panose="020B0004020202020204" pitchFamily="34" charset="0"/>
                <a:cs typeface="Calibri"/>
              </a:rPr>
              <a:t>soglia</a:t>
            </a:r>
            <a:r>
              <a:rPr sz="1600" spc="15" dirty="0">
                <a:latin typeface="Aptos" panose="020B0004020202020204" pitchFamily="34" charset="0"/>
                <a:cs typeface="Times New Roman"/>
              </a:rPr>
              <a:t> </a:t>
            </a:r>
            <a:r>
              <a:rPr sz="1600" dirty="0">
                <a:latin typeface="Aptos" panose="020B0004020202020204" pitchFamily="34" charset="0"/>
                <a:cs typeface="Calibri"/>
              </a:rPr>
              <a:t>massima</a:t>
            </a:r>
            <a:r>
              <a:rPr sz="1600" spc="5" dirty="0">
                <a:latin typeface="Aptos" panose="020B0004020202020204" pitchFamily="34" charset="0"/>
                <a:cs typeface="Times New Roman"/>
              </a:rPr>
              <a:t> </a:t>
            </a:r>
            <a:r>
              <a:rPr sz="1600" spc="-10" dirty="0">
                <a:latin typeface="Aptos" panose="020B0004020202020204" pitchFamily="34" charset="0"/>
                <a:cs typeface="Calibri"/>
              </a:rPr>
              <a:t>prevista</a:t>
            </a:r>
            <a:r>
              <a:rPr sz="1600" spc="-10" dirty="0">
                <a:latin typeface="Aptos" panose="020B0004020202020204" pitchFamily="34" charset="0"/>
                <a:cs typeface="Times New Roman"/>
              </a:rPr>
              <a:t> </a:t>
            </a:r>
            <a:r>
              <a:rPr sz="1600" dirty="0">
                <a:latin typeface="Aptos" panose="020B0004020202020204" pitchFamily="34" charset="0"/>
                <a:cs typeface="Calibri"/>
              </a:rPr>
              <a:t>del</a:t>
            </a:r>
            <a:r>
              <a:rPr sz="1600" spc="-50" dirty="0">
                <a:latin typeface="Aptos" panose="020B0004020202020204" pitchFamily="34" charset="0"/>
                <a:cs typeface="Times New Roman"/>
              </a:rPr>
              <a:t> </a:t>
            </a:r>
            <a:r>
              <a:rPr sz="1600" spc="-20" dirty="0">
                <a:latin typeface="Aptos" panose="020B0004020202020204" pitchFamily="34" charset="0"/>
                <a:cs typeface="Calibri"/>
              </a:rPr>
              <a:t>30%:</a:t>
            </a:r>
            <a:endParaRPr sz="1600" dirty="0">
              <a:latin typeface="Aptos" panose="020B0004020202020204" pitchFamily="34" charset="0"/>
              <a:cs typeface="Calibri"/>
            </a:endParaRPr>
          </a:p>
        </p:txBody>
      </p:sp>
      <p:graphicFrame>
        <p:nvGraphicFramePr>
          <p:cNvPr id="16" name="Tabella 15">
            <a:extLst>
              <a:ext uri="{FF2B5EF4-FFF2-40B4-BE49-F238E27FC236}">
                <a16:creationId xmlns:a16="http://schemas.microsoft.com/office/drawing/2014/main" id="{D5E98746-7D6F-3F49-A3C4-86B8462BBF4F}"/>
              </a:ext>
            </a:extLst>
          </p:cNvPr>
          <p:cNvGraphicFramePr>
            <a:graphicFrameLocks noGrp="1"/>
          </p:cNvGraphicFramePr>
          <p:nvPr>
            <p:extLst>
              <p:ext uri="{D42A27DB-BD31-4B8C-83A1-F6EECF244321}">
                <p14:modId xmlns:p14="http://schemas.microsoft.com/office/powerpoint/2010/main" val="1769551018"/>
              </p:ext>
            </p:extLst>
          </p:nvPr>
        </p:nvGraphicFramePr>
        <p:xfrm>
          <a:off x="79375" y="5817571"/>
          <a:ext cx="9143999" cy="501015"/>
        </p:xfrm>
        <a:graphic>
          <a:graphicData uri="http://schemas.openxmlformats.org/drawingml/2006/table">
            <a:tbl>
              <a:tblPr firstRow="1" bandRow="1">
                <a:tableStyleId>{2D5ABB26-0587-4C30-8999-92F81FD0307C}</a:tableStyleId>
              </a:tblPr>
              <a:tblGrid>
                <a:gridCol w="3439795">
                  <a:extLst>
                    <a:ext uri="{9D8B030D-6E8A-4147-A177-3AD203B41FA5}">
                      <a16:colId xmlns:a16="http://schemas.microsoft.com/office/drawing/2014/main" val="4265026129"/>
                    </a:ext>
                  </a:extLst>
                </a:gridCol>
                <a:gridCol w="867410">
                  <a:extLst>
                    <a:ext uri="{9D8B030D-6E8A-4147-A177-3AD203B41FA5}">
                      <a16:colId xmlns:a16="http://schemas.microsoft.com/office/drawing/2014/main" val="1464103010"/>
                    </a:ext>
                  </a:extLst>
                </a:gridCol>
                <a:gridCol w="504189">
                  <a:extLst>
                    <a:ext uri="{9D8B030D-6E8A-4147-A177-3AD203B41FA5}">
                      <a16:colId xmlns:a16="http://schemas.microsoft.com/office/drawing/2014/main" val="68999319"/>
                    </a:ext>
                  </a:extLst>
                </a:gridCol>
                <a:gridCol w="4332605">
                  <a:extLst>
                    <a:ext uri="{9D8B030D-6E8A-4147-A177-3AD203B41FA5}">
                      <a16:colId xmlns:a16="http://schemas.microsoft.com/office/drawing/2014/main" val="2187472837"/>
                    </a:ext>
                  </a:extLst>
                </a:gridCol>
              </a:tblGrid>
              <a:tr h="222885">
                <a:tc>
                  <a:txBody>
                    <a:bodyPr/>
                    <a:lstStyle/>
                    <a:p>
                      <a:pPr marL="874394">
                        <a:lnSpc>
                          <a:spcPts val="1515"/>
                        </a:lnSpc>
                      </a:pPr>
                      <a:r>
                        <a:rPr sz="1600" spc="-10" dirty="0">
                          <a:latin typeface="Calibri"/>
                          <a:cs typeface="Calibri"/>
                        </a:rPr>
                        <a:t>Ricavi</a:t>
                      </a:r>
                      <a:r>
                        <a:rPr sz="1600" spc="-70" dirty="0">
                          <a:latin typeface="Times New Roman"/>
                          <a:cs typeface="Times New Roman"/>
                        </a:rPr>
                        <a:t> </a:t>
                      </a:r>
                      <a:r>
                        <a:rPr sz="1600" dirty="0">
                          <a:latin typeface="Calibri"/>
                          <a:cs typeface="Calibri"/>
                        </a:rPr>
                        <a:t>delle</a:t>
                      </a:r>
                      <a:r>
                        <a:rPr sz="1600" spc="-65" dirty="0">
                          <a:latin typeface="Times New Roman"/>
                          <a:cs typeface="Times New Roman"/>
                        </a:rPr>
                        <a:t> </a:t>
                      </a:r>
                      <a:r>
                        <a:rPr sz="1600" spc="-10" dirty="0">
                          <a:latin typeface="Calibri"/>
                          <a:cs typeface="Calibri"/>
                        </a:rPr>
                        <a:t>attività</a:t>
                      </a:r>
                      <a:r>
                        <a:rPr sz="1600" spc="-80" dirty="0">
                          <a:latin typeface="Times New Roman"/>
                          <a:cs typeface="Times New Roman"/>
                        </a:rPr>
                        <a:t> </a:t>
                      </a:r>
                      <a:r>
                        <a:rPr sz="1600" dirty="0">
                          <a:latin typeface="Calibri"/>
                          <a:cs typeface="Calibri"/>
                        </a:rPr>
                        <a:t>diverse</a:t>
                      </a:r>
                      <a:r>
                        <a:rPr sz="1600" spc="390" dirty="0">
                          <a:latin typeface="Times New Roman"/>
                          <a:cs typeface="Times New Roman"/>
                        </a:rPr>
                        <a:t> </a:t>
                      </a:r>
                      <a:r>
                        <a:rPr sz="1600" spc="-50" dirty="0">
                          <a:latin typeface="Calibri"/>
                          <a:cs typeface="Calibri"/>
                        </a:rPr>
                        <a:t>=</a:t>
                      </a:r>
                      <a:endParaRPr sz="1600" dirty="0">
                        <a:latin typeface="Calibri"/>
                        <a:cs typeface="Calibri"/>
                      </a:endParaRPr>
                    </a:p>
                  </a:txBody>
                  <a:tcPr marL="0" marR="0" marT="0" marB="0"/>
                </a:tc>
                <a:tc>
                  <a:txBody>
                    <a:bodyPr/>
                    <a:lstStyle/>
                    <a:p>
                      <a:pPr marR="42545" algn="ctr">
                        <a:lnSpc>
                          <a:spcPts val="1515"/>
                        </a:lnSpc>
                      </a:pPr>
                      <a:r>
                        <a:rPr sz="1600" u="heavy" spc="-10" dirty="0">
                          <a:uFill>
                            <a:solidFill>
                              <a:srgbClr val="000000"/>
                            </a:solidFill>
                          </a:uFill>
                          <a:latin typeface="Calibri"/>
                          <a:cs typeface="Calibri"/>
                        </a:rPr>
                        <a:t>1.550</a:t>
                      </a:r>
                      <a:endParaRPr sz="1600">
                        <a:latin typeface="Calibri"/>
                        <a:cs typeface="Calibri"/>
                      </a:endParaRPr>
                    </a:p>
                  </a:txBody>
                  <a:tcPr marL="0" marR="0" marT="0" marB="0"/>
                </a:tc>
                <a:tc>
                  <a:txBody>
                    <a:bodyPr/>
                    <a:lstStyle/>
                    <a:p>
                      <a:pPr marL="46990" algn="ctr">
                        <a:lnSpc>
                          <a:spcPts val="1515"/>
                        </a:lnSpc>
                      </a:pPr>
                      <a:r>
                        <a:rPr sz="1600" spc="-50" dirty="0">
                          <a:latin typeface="Calibri"/>
                          <a:cs typeface="Calibri"/>
                        </a:rPr>
                        <a:t>=</a:t>
                      </a:r>
                      <a:endParaRPr sz="1600">
                        <a:latin typeface="Calibri"/>
                        <a:cs typeface="Calibri"/>
                      </a:endParaRPr>
                    </a:p>
                  </a:txBody>
                  <a:tcPr marL="0" marR="0" marT="0" marB="0"/>
                </a:tc>
                <a:tc>
                  <a:txBody>
                    <a:bodyPr/>
                    <a:lstStyle/>
                    <a:p>
                      <a:pPr marL="177800">
                        <a:lnSpc>
                          <a:spcPts val="1515"/>
                        </a:lnSpc>
                      </a:pPr>
                      <a:r>
                        <a:rPr sz="1600" b="1" spc="-10" dirty="0">
                          <a:highlight>
                            <a:srgbClr val="FFFF00"/>
                          </a:highlight>
                          <a:latin typeface="Calibri"/>
                          <a:cs typeface="Calibri"/>
                        </a:rPr>
                        <a:t>64,9%</a:t>
                      </a:r>
                      <a:endParaRPr sz="1600" b="1" dirty="0">
                        <a:highlight>
                          <a:srgbClr val="FFFF00"/>
                        </a:highlight>
                        <a:latin typeface="Calibri"/>
                        <a:cs typeface="Calibri"/>
                      </a:endParaRPr>
                    </a:p>
                  </a:txBody>
                  <a:tcPr marL="0" marR="0" marT="0" marB="0"/>
                </a:tc>
                <a:extLst>
                  <a:ext uri="{0D108BD9-81ED-4DB2-BD59-A6C34878D82A}">
                    <a16:rowId xmlns:a16="http://schemas.microsoft.com/office/drawing/2014/main" val="2431011039"/>
                  </a:ext>
                </a:extLst>
              </a:tr>
              <a:tr h="278130">
                <a:tc>
                  <a:txBody>
                    <a:bodyPr/>
                    <a:lstStyle/>
                    <a:p>
                      <a:pPr marL="874394">
                        <a:lnSpc>
                          <a:spcPts val="1680"/>
                        </a:lnSpc>
                      </a:pPr>
                      <a:r>
                        <a:rPr sz="1600" spc="-10" dirty="0">
                          <a:latin typeface="Calibri"/>
                          <a:cs typeface="Calibri"/>
                        </a:rPr>
                        <a:t>Entrate</a:t>
                      </a:r>
                      <a:r>
                        <a:rPr sz="1600" spc="-80" dirty="0">
                          <a:latin typeface="Times New Roman"/>
                          <a:cs typeface="Times New Roman"/>
                        </a:rPr>
                        <a:t> </a:t>
                      </a:r>
                      <a:r>
                        <a:rPr sz="1600" spc="-10" dirty="0">
                          <a:latin typeface="Calibri"/>
                          <a:cs typeface="Calibri"/>
                        </a:rPr>
                        <a:t>complessive</a:t>
                      </a:r>
                      <a:endParaRPr sz="1600" dirty="0">
                        <a:latin typeface="Calibri"/>
                        <a:cs typeface="Calibri"/>
                      </a:endParaRPr>
                    </a:p>
                  </a:txBody>
                  <a:tcPr marL="0" marR="0" marT="0" marB="0">
                    <a:lnB w="12700">
                      <a:solidFill>
                        <a:srgbClr val="0462C0"/>
                      </a:solidFill>
                      <a:prstDash val="solid"/>
                    </a:lnB>
                  </a:tcPr>
                </a:tc>
                <a:tc>
                  <a:txBody>
                    <a:bodyPr/>
                    <a:lstStyle/>
                    <a:p>
                      <a:pPr marR="35560" algn="ctr">
                        <a:lnSpc>
                          <a:spcPts val="1680"/>
                        </a:lnSpc>
                      </a:pPr>
                      <a:r>
                        <a:rPr sz="1600" spc="-10" dirty="0">
                          <a:latin typeface="Calibri"/>
                          <a:cs typeface="Calibri"/>
                        </a:rPr>
                        <a:t>2.390</a:t>
                      </a:r>
                      <a:endParaRPr sz="1600" dirty="0">
                        <a:latin typeface="Calibri"/>
                        <a:cs typeface="Calibri"/>
                      </a:endParaRPr>
                    </a:p>
                  </a:txBody>
                  <a:tcPr marL="0" marR="0" marT="0" marB="0">
                    <a:lnB w="12700">
                      <a:solidFill>
                        <a:srgbClr val="0462C0"/>
                      </a:solidFill>
                      <a:prstDash val="solid"/>
                    </a:lnB>
                  </a:tcPr>
                </a:tc>
                <a:tc>
                  <a:txBody>
                    <a:bodyPr/>
                    <a:lstStyle/>
                    <a:p>
                      <a:pPr>
                        <a:lnSpc>
                          <a:spcPct val="100000"/>
                        </a:lnSpc>
                      </a:pPr>
                      <a:endParaRPr sz="1600" dirty="0">
                        <a:latin typeface="Times New Roman"/>
                        <a:cs typeface="Times New Roman"/>
                      </a:endParaRPr>
                    </a:p>
                  </a:txBody>
                  <a:tcPr marL="0" marR="0" marT="0" marB="0">
                    <a:lnB w="12700">
                      <a:solidFill>
                        <a:srgbClr val="0462C0"/>
                      </a:solidFill>
                      <a:prstDash val="solid"/>
                    </a:lnB>
                  </a:tcPr>
                </a:tc>
                <a:tc>
                  <a:txBody>
                    <a:bodyPr/>
                    <a:lstStyle/>
                    <a:p>
                      <a:pPr>
                        <a:lnSpc>
                          <a:spcPct val="100000"/>
                        </a:lnSpc>
                      </a:pPr>
                      <a:r>
                        <a:rPr lang="it-IT" sz="1600" dirty="0">
                          <a:latin typeface="Times New Roman"/>
                          <a:cs typeface="Times New Roman"/>
                        </a:rPr>
                        <a:t>                                                       </a:t>
                      </a:r>
                      <a:r>
                        <a:rPr lang="it-IT" sz="1600" i="1" dirty="0">
                          <a:latin typeface="Times New Roman"/>
                          <a:cs typeface="Times New Roman"/>
                        </a:rPr>
                        <a:t>(segue)</a:t>
                      </a:r>
                      <a:endParaRPr sz="1600" i="1" dirty="0">
                        <a:latin typeface="Times New Roman"/>
                        <a:cs typeface="Times New Roman"/>
                      </a:endParaRPr>
                    </a:p>
                  </a:txBody>
                  <a:tcPr marL="0" marR="0" marT="0" marB="0">
                    <a:lnB w="12700">
                      <a:solidFill>
                        <a:srgbClr val="0462C0"/>
                      </a:solidFill>
                      <a:prstDash val="solid"/>
                    </a:lnB>
                  </a:tcPr>
                </a:tc>
                <a:extLst>
                  <a:ext uri="{0D108BD9-81ED-4DB2-BD59-A6C34878D82A}">
                    <a16:rowId xmlns:a16="http://schemas.microsoft.com/office/drawing/2014/main" val="2898209027"/>
                  </a:ext>
                </a:extLst>
              </a:tr>
            </a:tbl>
          </a:graphicData>
        </a:graphic>
      </p:graphicFrame>
      <p:sp>
        <p:nvSpPr>
          <p:cNvPr id="17" name="object 5">
            <a:extLst>
              <a:ext uri="{FF2B5EF4-FFF2-40B4-BE49-F238E27FC236}">
                <a16:creationId xmlns:a16="http://schemas.microsoft.com/office/drawing/2014/main" id="{96FFF38B-28A9-7955-6808-8D4C403CFBEF}"/>
              </a:ext>
            </a:extLst>
          </p:cNvPr>
          <p:cNvSpPr txBox="1"/>
          <p:nvPr/>
        </p:nvSpPr>
        <p:spPr>
          <a:xfrm>
            <a:off x="463867" y="3230090"/>
            <a:ext cx="8164195" cy="530786"/>
          </a:xfrm>
          <a:prstGeom prst="rect">
            <a:avLst/>
          </a:prstGeom>
        </p:spPr>
        <p:txBody>
          <a:bodyPr vert="horz" wrap="square" lIns="0" tIns="12700" rIns="0" bIns="0" rtlCol="0">
            <a:spAutoFit/>
          </a:bodyPr>
          <a:lstStyle/>
          <a:p>
            <a:pPr marL="12700" marR="5080" algn="just">
              <a:lnSpc>
                <a:spcPct val="106900"/>
              </a:lnSpc>
              <a:spcBef>
                <a:spcPts val="100"/>
              </a:spcBef>
            </a:pPr>
            <a:r>
              <a:rPr lang="it-IT" sz="1600" spc="-40" dirty="0">
                <a:latin typeface="Aptos" panose="020B0004020202020204" pitchFamily="34" charset="0"/>
                <a:cs typeface="Calibri"/>
              </a:rPr>
              <a:t>Ipotesi di un Ente con attività diverse che presenta nell’esercizio 202x un rendiconto gestionale come quello sopra esposto.</a:t>
            </a:r>
            <a:endParaRPr sz="1600" dirty="0">
              <a:latin typeface="Aptos" panose="020B0004020202020204" pitchFamily="34" charset="0"/>
              <a:cs typeface="Calibri"/>
            </a:endParaRPr>
          </a:p>
        </p:txBody>
      </p:sp>
      <p:sp>
        <p:nvSpPr>
          <p:cNvPr id="14" name="Rettangolo 13">
            <a:extLst>
              <a:ext uri="{FF2B5EF4-FFF2-40B4-BE49-F238E27FC236}">
                <a16:creationId xmlns:a16="http://schemas.microsoft.com/office/drawing/2014/main" id="{385BCBD7-559E-9FAE-24F5-7C1534D9CB33}"/>
              </a:ext>
            </a:extLst>
          </p:cNvPr>
          <p:cNvSpPr/>
          <p:nvPr/>
        </p:nvSpPr>
        <p:spPr>
          <a:xfrm>
            <a:off x="79375" y="3720687"/>
            <a:ext cx="6638997" cy="553998"/>
          </a:xfrm>
          <a:prstGeom prst="rect">
            <a:avLst/>
          </a:prstGeom>
          <a:noFill/>
        </p:spPr>
        <p:txBody>
          <a:bodyPr wrap="none" lIns="91440" tIns="45720" rIns="91440" bIns="45720">
            <a:spAutoFit/>
          </a:bodyPr>
          <a:lstStyle/>
          <a:p>
            <a:pPr algn="ctr"/>
            <a:r>
              <a:rPr lang="it-IT" sz="3000" b="0" cap="none" spc="0" dirty="0">
                <a:ln w="0"/>
                <a:solidFill>
                  <a:srgbClr val="FF0000"/>
                </a:solidFill>
                <a:effectLst>
                  <a:outerShdw blurRad="38100" dist="19050" dir="2700000" algn="tl" rotWithShape="0">
                    <a:schemeClr val="dk1">
                      <a:alpha val="40000"/>
                    </a:schemeClr>
                  </a:outerShdw>
                </a:effectLst>
              </a:rPr>
              <a:t>È uno sche</a:t>
            </a:r>
            <a:r>
              <a:rPr lang="it-IT" sz="3000" dirty="0">
                <a:ln w="0"/>
                <a:solidFill>
                  <a:srgbClr val="FF0000"/>
                </a:solidFill>
                <a:effectLst>
                  <a:outerShdw blurRad="38100" dist="19050" dir="2700000" algn="tl" rotWithShape="0">
                    <a:schemeClr val="dk1">
                      <a:alpha val="40000"/>
                    </a:schemeClr>
                  </a:outerShdw>
                </a:effectLst>
              </a:rPr>
              <a:t>ma semplificato, non si fa così!</a:t>
            </a:r>
            <a:endParaRPr lang="it-IT" sz="3000" b="0" cap="none" spc="0" dirty="0">
              <a:ln w="0"/>
              <a:solidFill>
                <a:srgbClr val="FF0000"/>
              </a:solidFill>
              <a:effectLst>
                <a:outerShdw blurRad="38100" dist="19050" dir="2700000" algn="tl" rotWithShape="0">
                  <a:schemeClr val="dk1">
                    <a:alpha val="40000"/>
                  </a:schemeClr>
                </a:outerShdw>
              </a:effectLst>
            </a:endParaRPr>
          </a:p>
        </p:txBody>
      </p:sp>
      <p:cxnSp>
        <p:nvCxnSpPr>
          <p:cNvPr id="19" name="Connettore 2 18">
            <a:extLst>
              <a:ext uri="{FF2B5EF4-FFF2-40B4-BE49-F238E27FC236}">
                <a16:creationId xmlns:a16="http://schemas.microsoft.com/office/drawing/2014/main" id="{A52338A3-F001-A2D8-4277-3977F4F5635C}"/>
              </a:ext>
            </a:extLst>
          </p:cNvPr>
          <p:cNvCxnSpPr>
            <a:cxnSpLocks/>
          </p:cNvCxnSpPr>
          <p:nvPr/>
        </p:nvCxnSpPr>
        <p:spPr>
          <a:xfrm flipV="1">
            <a:off x="282633" y="2975005"/>
            <a:ext cx="245247" cy="7858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13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C58F477F-619E-8275-34DC-2C66173D19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E978488D-06EB-E7F4-7446-D01EE9C226E8}"/>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21</a:t>
            </a:fld>
            <a:endParaRPr lang="it-IT" sz="2400" b="0" strike="noStrike" spc="-1">
              <a:latin typeface="Times New Roman"/>
            </a:endParaRPr>
          </a:p>
        </p:txBody>
      </p:sp>
      <p:sp>
        <p:nvSpPr>
          <p:cNvPr id="5" name="CasellaDiTesto 4">
            <a:extLst>
              <a:ext uri="{FF2B5EF4-FFF2-40B4-BE49-F238E27FC236}">
                <a16:creationId xmlns:a16="http://schemas.microsoft.com/office/drawing/2014/main" id="{45EEF79A-550E-69CE-76C1-511B47C8C02E}"/>
              </a:ext>
            </a:extLst>
          </p:cNvPr>
          <p:cNvSpPr txBox="1"/>
          <p:nvPr/>
        </p:nvSpPr>
        <p:spPr>
          <a:xfrm>
            <a:off x="463866" y="708641"/>
            <a:ext cx="8140700" cy="4653069"/>
          </a:xfrm>
          <a:prstGeom prst="rect">
            <a:avLst/>
          </a:prstGeom>
          <a:solidFill>
            <a:schemeClr val="bg1"/>
          </a:solidFill>
        </p:spPr>
        <p:txBody>
          <a:bodyPr wrap="square">
            <a:spAutoFit/>
          </a:bodyPr>
          <a:lstStyle/>
          <a:p>
            <a:pPr marL="12065" marR="5080" algn="just">
              <a:lnSpc>
                <a:spcPct val="107000"/>
              </a:lnSpc>
              <a:spcBef>
                <a:spcPts val="100"/>
              </a:spcBef>
              <a:tabLst>
                <a:tab pos="240665" algn="l"/>
              </a:tabLst>
            </a:pPr>
            <a:r>
              <a:rPr lang="it-IT" dirty="0">
                <a:latin typeface="Aptos" panose="020B0004020202020204" pitchFamily="34" charset="0"/>
                <a:cs typeface="Calibri"/>
              </a:rPr>
              <a:t>Se l’</a:t>
            </a:r>
            <a:r>
              <a:rPr lang="it-IT" sz="1800" dirty="0">
                <a:latin typeface="Aptos" panose="020B0004020202020204" pitchFamily="34" charset="0"/>
                <a:cs typeface="Calibri"/>
              </a:rPr>
              <a:t>ETS ha</a:t>
            </a:r>
            <a:r>
              <a:rPr lang="it-IT" sz="1800" spc="465" dirty="0">
                <a:latin typeface="Aptos" panose="020B0004020202020204" pitchFamily="34" charset="0"/>
                <a:cs typeface="Times New Roman"/>
              </a:rPr>
              <a:t> </a:t>
            </a:r>
            <a:r>
              <a:rPr lang="it-IT" sz="1800" dirty="0">
                <a:latin typeface="Aptos" panose="020B0004020202020204" pitchFamily="34" charset="0"/>
                <a:cs typeface="Calibri"/>
              </a:rPr>
              <a:t>svolto</a:t>
            </a:r>
            <a:r>
              <a:rPr lang="it-IT" sz="1800" spc="465" dirty="0">
                <a:latin typeface="Aptos" panose="020B0004020202020204" pitchFamily="34" charset="0"/>
                <a:cs typeface="Times New Roman"/>
              </a:rPr>
              <a:t> </a:t>
            </a:r>
            <a:r>
              <a:rPr lang="it-IT" sz="1800" dirty="0">
                <a:latin typeface="Aptos" panose="020B0004020202020204" pitchFamily="34" charset="0"/>
                <a:cs typeface="Calibri"/>
              </a:rPr>
              <a:t>nell’esercizio</a:t>
            </a:r>
            <a:r>
              <a:rPr lang="it-IT" sz="1800" spc="465" dirty="0">
                <a:latin typeface="Aptos" panose="020B0004020202020204" pitchFamily="34" charset="0"/>
                <a:cs typeface="Times New Roman"/>
              </a:rPr>
              <a:t> parte della </a:t>
            </a:r>
            <a:r>
              <a:rPr lang="it-IT" sz="1800" dirty="0">
                <a:latin typeface="Aptos" panose="020B0004020202020204" pitchFamily="34" charset="0"/>
                <a:cs typeface="Calibri"/>
              </a:rPr>
              <a:t>propria</a:t>
            </a:r>
            <a:r>
              <a:rPr lang="it-IT" sz="1800" spc="465" dirty="0">
                <a:latin typeface="Aptos" panose="020B0004020202020204" pitchFamily="34" charset="0"/>
                <a:cs typeface="Times New Roman"/>
              </a:rPr>
              <a:t> </a:t>
            </a:r>
            <a:r>
              <a:rPr lang="it-IT" sz="1800" dirty="0">
                <a:latin typeface="Aptos" panose="020B0004020202020204" pitchFamily="34" charset="0"/>
                <a:cs typeface="Calibri"/>
              </a:rPr>
              <a:t>attività</a:t>
            </a:r>
            <a:r>
              <a:rPr lang="it-IT" dirty="0">
                <a:latin typeface="Aptos" panose="020B0004020202020204" pitchFamily="34" charset="0"/>
                <a:cs typeface="Calibri"/>
              </a:rPr>
              <a:t> con l’apporto dei volontari </a:t>
            </a:r>
            <a:r>
              <a:rPr lang="it-IT" sz="1800" dirty="0">
                <a:latin typeface="Aptos" panose="020B0004020202020204" pitchFamily="34" charset="0"/>
                <a:cs typeface="Calibri"/>
              </a:rPr>
              <a:t> per (ad </a:t>
            </a:r>
            <a:r>
              <a:rPr lang="it-IT" dirty="0">
                <a:latin typeface="Aptos" panose="020B0004020202020204" pitchFamily="34" charset="0"/>
                <a:cs typeface="Calibri"/>
              </a:rPr>
              <a:t>esempio) complessive </a:t>
            </a:r>
            <a:r>
              <a:rPr lang="it-IT" sz="1800" dirty="0">
                <a:latin typeface="Aptos" panose="020B0004020202020204" pitchFamily="34" charset="0"/>
                <a:cs typeface="Calibri"/>
              </a:rPr>
              <a:t>200</a:t>
            </a:r>
            <a:r>
              <a:rPr lang="it-IT" sz="1800" spc="60" dirty="0">
                <a:latin typeface="Aptos" panose="020B0004020202020204" pitchFamily="34" charset="0"/>
                <a:cs typeface="Times New Roman"/>
              </a:rPr>
              <a:t> </a:t>
            </a:r>
            <a:r>
              <a:rPr lang="it-IT" sz="1800" dirty="0">
                <a:latin typeface="Aptos" panose="020B0004020202020204" pitchFamily="34" charset="0"/>
                <a:cs typeface="Calibri"/>
              </a:rPr>
              <a:t>h</a:t>
            </a:r>
            <a:r>
              <a:rPr lang="it-IT" sz="1800" spc="55" dirty="0">
                <a:latin typeface="Aptos" panose="020B0004020202020204" pitchFamily="34" charset="0"/>
                <a:cs typeface="Times New Roman"/>
              </a:rPr>
              <a:t> </a:t>
            </a:r>
            <a:r>
              <a:rPr lang="it-IT" sz="1800" dirty="0">
                <a:latin typeface="Aptos" panose="020B0004020202020204" pitchFamily="34" charset="0"/>
                <a:cs typeface="Calibri"/>
              </a:rPr>
              <a:t>di</a:t>
            </a:r>
            <a:r>
              <a:rPr lang="it-IT" sz="1800" spc="60" dirty="0">
                <a:latin typeface="Aptos" panose="020B0004020202020204" pitchFamily="34" charset="0"/>
                <a:cs typeface="Times New Roman"/>
              </a:rPr>
              <a:t> </a:t>
            </a:r>
            <a:r>
              <a:rPr lang="it-IT" sz="1800" spc="-10" dirty="0">
                <a:latin typeface="Aptos" panose="020B0004020202020204" pitchFamily="34" charset="0"/>
                <a:cs typeface="Calibri"/>
              </a:rPr>
              <a:t>prestazioni</a:t>
            </a:r>
            <a:r>
              <a:rPr lang="it-IT" spc="-10" dirty="0">
                <a:latin typeface="Aptos" panose="020B0004020202020204" pitchFamily="34" charset="0"/>
                <a:cs typeface="Calibri"/>
              </a:rPr>
              <a:t> e si ipotizza che </a:t>
            </a:r>
            <a:r>
              <a:rPr lang="it-IT" sz="1800" dirty="0">
                <a:latin typeface="Aptos" panose="020B0004020202020204" pitchFamily="34" charset="0"/>
                <a:cs typeface="Calibri"/>
              </a:rPr>
              <a:t>il</a:t>
            </a:r>
            <a:r>
              <a:rPr lang="it-IT" sz="1800" spc="30" dirty="0">
                <a:latin typeface="Aptos" panose="020B0004020202020204" pitchFamily="34" charset="0"/>
                <a:cs typeface="Times New Roman"/>
              </a:rPr>
              <a:t> </a:t>
            </a:r>
            <a:r>
              <a:rPr lang="it-IT" sz="1800" dirty="0">
                <a:latin typeface="Aptos" panose="020B0004020202020204" pitchFamily="34" charset="0"/>
                <a:cs typeface="Calibri"/>
              </a:rPr>
              <a:t>costo</a:t>
            </a:r>
            <a:r>
              <a:rPr lang="it-IT" sz="1800" spc="40" dirty="0">
                <a:latin typeface="Aptos" panose="020B0004020202020204" pitchFamily="34" charset="0"/>
                <a:cs typeface="Times New Roman"/>
              </a:rPr>
              <a:t> </a:t>
            </a:r>
            <a:r>
              <a:rPr lang="it-IT" sz="1800" spc="-10" dirty="0">
                <a:latin typeface="Aptos" panose="020B0004020202020204" pitchFamily="34" charset="0"/>
                <a:cs typeface="Calibri"/>
              </a:rPr>
              <a:t>dell’attività</a:t>
            </a:r>
            <a:r>
              <a:rPr lang="it-IT" sz="1800" spc="45" dirty="0">
                <a:latin typeface="Aptos" panose="020B0004020202020204" pitchFamily="34" charset="0"/>
                <a:cs typeface="Times New Roman"/>
              </a:rPr>
              <a:t> (come da CCNL) </a:t>
            </a:r>
            <a:r>
              <a:rPr lang="it-IT" sz="1800" dirty="0">
                <a:latin typeface="Aptos" panose="020B0004020202020204" pitchFamily="34" charset="0"/>
                <a:cs typeface="Calibri"/>
              </a:rPr>
              <a:t>sia di 4</a:t>
            </a:r>
            <a:r>
              <a:rPr lang="it-IT" sz="1800" spc="65" dirty="0">
                <a:latin typeface="Aptos" panose="020B0004020202020204" pitchFamily="34" charset="0"/>
                <a:cs typeface="Times New Roman"/>
              </a:rPr>
              <a:t> </a:t>
            </a:r>
            <a:r>
              <a:rPr lang="it-IT" sz="1800" spc="-25" dirty="0">
                <a:latin typeface="Aptos" panose="020B0004020202020204" pitchFamily="34" charset="0"/>
                <a:cs typeface="Calibri"/>
              </a:rPr>
              <a:t>€/ora, </a:t>
            </a:r>
            <a:r>
              <a:rPr lang="it-IT" sz="1800" dirty="0">
                <a:latin typeface="Aptos" panose="020B0004020202020204" pitchFamily="34" charset="0"/>
                <a:cs typeface="Calibri"/>
              </a:rPr>
              <a:t>i</a:t>
            </a:r>
            <a:r>
              <a:rPr lang="it-IT" sz="1800" spc="-65" dirty="0">
                <a:latin typeface="Aptos" panose="020B0004020202020204" pitchFamily="34" charset="0"/>
                <a:cs typeface="Times New Roman"/>
              </a:rPr>
              <a:t> </a:t>
            </a:r>
            <a:r>
              <a:rPr lang="it-IT" sz="1800" dirty="0">
                <a:latin typeface="Aptos" panose="020B0004020202020204" pitchFamily="34" charset="0"/>
                <a:cs typeface="Calibri"/>
              </a:rPr>
              <a:t>costi</a:t>
            </a:r>
            <a:r>
              <a:rPr lang="it-IT" sz="1800" spc="-70" dirty="0">
                <a:latin typeface="Aptos" panose="020B0004020202020204" pitchFamily="34" charset="0"/>
                <a:cs typeface="Times New Roman"/>
              </a:rPr>
              <a:t> </a:t>
            </a:r>
            <a:r>
              <a:rPr lang="it-IT" sz="1800" spc="-10" dirty="0">
                <a:latin typeface="Aptos" panose="020B0004020202020204" pitchFamily="34" charset="0"/>
                <a:cs typeface="Calibri"/>
              </a:rPr>
              <a:t>figurativi</a:t>
            </a:r>
            <a:r>
              <a:rPr lang="it-IT" sz="1800" spc="-70" dirty="0">
                <a:latin typeface="Aptos" panose="020B0004020202020204" pitchFamily="34" charset="0"/>
                <a:cs typeface="Times New Roman"/>
              </a:rPr>
              <a:t> saranno </a:t>
            </a:r>
            <a:r>
              <a:rPr lang="it-IT" sz="1800" dirty="0">
                <a:latin typeface="Aptos" panose="020B0004020202020204" pitchFamily="34" charset="0"/>
                <a:cs typeface="Calibri"/>
              </a:rPr>
              <a:t>pari</a:t>
            </a:r>
            <a:r>
              <a:rPr lang="it-IT" sz="1800" spc="-65" dirty="0">
                <a:latin typeface="Aptos" panose="020B0004020202020204" pitchFamily="34" charset="0"/>
                <a:cs typeface="Times New Roman"/>
              </a:rPr>
              <a:t> </a:t>
            </a:r>
            <a:r>
              <a:rPr lang="it-IT" sz="1800" dirty="0">
                <a:latin typeface="Aptos" panose="020B0004020202020204" pitchFamily="34" charset="0"/>
                <a:cs typeface="Calibri"/>
              </a:rPr>
              <a:t>a</a:t>
            </a:r>
            <a:r>
              <a:rPr lang="it-IT" sz="1800" spc="-65" dirty="0">
                <a:latin typeface="Aptos" panose="020B0004020202020204" pitchFamily="34" charset="0"/>
                <a:cs typeface="Times New Roman"/>
              </a:rPr>
              <a:t> </a:t>
            </a:r>
            <a:r>
              <a:rPr lang="it-IT" sz="1800" dirty="0">
                <a:latin typeface="Aptos" panose="020B0004020202020204" pitchFamily="34" charset="0"/>
                <a:cs typeface="Calibri"/>
              </a:rPr>
              <a:t>800</a:t>
            </a:r>
            <a:r>
              <a:rPr lang="it-IT" sz="1800" spc="-70" dirty="0">
                <a:latin typeface="Aptos" panose="020B0004020202020204" pitchFamily="34" charset="0"/>
                <a:cs typeface="Times New Roman"/>
              </a:rPr>
              <a:t> </a:t>
            </a:r>
            <a:r>
              <a:rPr lang="it-IT" sz="1800" dirty="0">
                <a:latin typeface="Aptos" panose="020B0004020202020204" pitchFamily="34" charset="0"/>
                <a:cs typeface="Calibri"/>
              </a:rPr>
              <a:t>€ (200h x 4€/h).</a:t>
            </a:r>
            <a:r>
              <a:rPr lang="it-IT" sz="1800" spc="-65" dirty="0">
                <a:latin typeface="Aptos" panose="020B0004020202020204" pitchFamily="34" charset="0"/>
                <a:cs typeface="Times New Roman"/>
              </a:rPr>
              <a:t>  Questa sarà la situazione:</a:t>
            </a: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endParaRPr lang="it-IT" spc="-65" dirty="0">
              <a:latin typeface="Times New Roman"/>
              <a:cs typeface="Times New Roman"/>
            </a:endParaRPr>
          </a:p>
          <a:p>
            <a:pPr marL="12065" marR="5080" algn="just">
              <a:lnSpc>
                <a:spcPct val="107000"/>
              </a:lnSpc>
              <a:spcBef>
                <a:spcPts val="100"/>
              </a:spcBef>
              <a:tabLst>
                <a:tab pos="240665" algn="l"/>
              </a:tabLst>
            </a:pPr>
            <a:r>
              <a:rPr lang="it-IT" sz="1800" spc="-25" dirty="0">
                <a:latin typeface="Aptos" panose="020B0004020202020204" pitchFamily="34" charset="0"/>
                <a:cs typeface="Calibri"/>
              </a:rPr>
              <a:t>L’ETS </a:t>
            </a:r>
            <a:r>
              <a:rPr lang="it-IT" sz="1800" b="1" spc="-10" dirty="0">
                <a:latin typeface="Aptos" panose="020B0004020202020204" pitchFamily="34" charset="0"/>
                <a:cs typeface="Calibri"/>
              </a:rPr>
              <a:t>supera</a:t>
            </a:r>
            <a:r>
              <a:rPr lang="it-IT" sz="1800" spc="-65" dirty="0">
                <a:latin typeface="Aptos" panose="020B0004020202020204" pitchFamily="34" charset="0"/>
                <a:cs typeface="Times New Roman"/>
              </a:rPr>
              <a:t> </a:t>
            </a:r>
            <a:r>
              <a:rPr lang="it-IT" sz="1800" dirty="0">
                <a:latin typeface="Aptos" panose="020B0004020202020204" pitchFamily="34" charset="0"/>
                <a:cs typeface="Calibri"/>
              </a:rPr>
              <a:t>il</a:t>
            </a:r>
            <a:r>
              <a:rPr lang="it-IT" sz="1800" spc="-70" dirty="0">
                <a:latin typeface="Aptos" panose="020B0004020202020204" pitchFamily="34" charset="0"/>
                <a:cs typeface="Times New Roman"/>
              </a:rPr>
              <a:t> </a:t>
            </a:r>
            <a:r>
              <a:rPr lang="it-IT" sz="1800" dirty="0">
                <a:latin typeface="Aptos" panose="020B0004020202020204" pitchFamily="34" charset="0"/>
                <a:cs typeface="Calibri"/>
              </a:rPr>
              <a:t>test</a:t>
            </a:r>
            <a:r>
              <a:rPr lang="it-IT" sz="1800" spc="-65" dirty="0">
                <a:latin typeface="Aptos" panose="020B0004020202020204" pitchFamily="34" charset="0"/>
                <a:cs typeface="Times New Roman"/>
              </a:rPr>
              <a:t> </a:t>
            </a:r>
            <a:r>
              <a:rPr lang="it-IT" sz="1800" spc="-25" dirty="0">
                <a:latin typeface="Aptos" panose="020B0004020202020204" pitchFamily="34" charset="0"/>
                <a:cs typeface="Calibri"/>
              </a:rPr>
              <a:t>di</a:t>
            </a:r>
            <a:r>
              <a:rPr lang="it-IT" sz="1800" spc="-25" dirty="0">
                <a:latin typeface="Aptos" panose="020B0004020202020204" pitchFamily="34" charset="0"/>
                <a:cs typeface="Times New Roman"/>
              </a:rPr>
              <a:t> </a:t>
            </a:r>
            <a:r>
              <a:rPr lang="it-IT" sz="1800" dirty="0">
                <a:latin typeface="Aptos" panose="020B0004020202020204" pitchFamily="34" charset="0"/>
                <a:cs typeface="Calibri"/>
              </a:rPr>
              <a:t>secondarietà</a:t>
            </a:r>
            <a:r>
              <a:rPr lang="it-IT" sz="1800" spc="15" dirty="0">
                <a:latin typeface="Aptos" panose="020B0004020202020204" pitchFamily="34" charset="0"/>
                <a:cs typeface="Times New Roman"/>
              </a:rPr>
              <a:t> </a:t>
            </a:r>
            <a:r>
              <a:rPr lang="it-IT" sz="1800" dirty="0">
                <a:latin typeface="Aptos" panose="020B0004020202020204" pitchFamily="34" charset="0"/>
                <a:cs typeface="Calibri"/>
              </a:rPr>
              <a:t>applicando</a:t>
            </a:r>
            <a:r>
              <a:rPr lang="it-IT" sz="1800" spc="10" dirty="0">
                <a:latin typeface="Aptos" panose="020B0004020202020204" pitchFamily="34" charset="0"/>
                <a:cs typeface="Times New Roman"/>
              </a:rPr>
              <a:t> </a:t>
            </a:r>
            <a:r>
              <a:rPr lang="it-IT" sz="1800" b="1" dirty="0">
                <a:latin typeface="Aptos" panose="020B0004020202020204" pitchFamily="34" charset="0"/>
                <a:cs typeface="Calibri"/>
              </a:rPr>
              <a:t>il</a:t>
            </a:r>
            <a:r>
              <a:rPr lang="it-IT" sz="1800" spc="10" dirty="0">
                <a:latin typeface="Aptos" panose="020B0004020202020204" pitchFamily="34" charset="0"/>
                <a:cs typeface="Times New Roman"/>
              </a:rPr>
              <a:t> </a:t>
            </a:r>
            <a:r>
              <a:rPr lang="it-IT" sz="1800" b="1" dirty="0">
                <a:latin typeface="Aptos" panose="020B0004020202020204" pitchFamily="34" charset="0"/>
                <a:cs typeface="Calibri"/>
              </a:rPr>
              <a:t>secondo</a:t>
            </a:r>
            <a:r>
              <a:rPr lang="it-IT" sz="1800" spc="10" dirty="0">
                <a:latin typeface="Aptos" panose="020B0004020202020204" pitchFamily="34" charset="0"/>
                <a:cs typeface="Times New Roman"/>
              </a:rPr>
              <a:t> </a:t>
            </a:r>
            <a:r>
              <a:rPr lang="it-IT" sz="1800" b="1" dirty="0">
                <a:latin typeface="Aptos" panose="020B0004020202020204" pitchFamily="34" charset="0"/>
                <a:cs typeface="Calibri"/>
              </a:rPr>
              <a:t>indicatore (</a:t>
            </a:r>
            <a:r>
              <a:rPr lang="it-IT" dirty="0">
                <a:latin typeface="ApPTOS"/>
                <a:sym typeface="Wingdings" panose="05000000000000000000" pitchFamily="2" charset="2"/>
              </a:rPr>
              <a:t>Ricavi diversi </a:t>
            </a:r>
            <a:r>
              <a:rPr lang="it-IT" b="0" i="0" dirty="0">
                <a:solidFill>
                  <a:srgbClr val="000000"/>
                </a:solidFill>
                <a:effectLst/>
                <a:latin typeface="Century Gothic" panose="020B0502020202020204" pitchFamily="34" charset="0"/>
              </a:rPr>
              <a:t>≤ </a:t>
            </a:r>
            <a:r>
              <a:rPr lang="it-IT" dirty="0">
                <a:latin typeface="ApPTOS"/>
                <a:sym typeface="Wingdings" panose="05000000000000000000" pitchFamily="2" charset="2"/>
              </a:rPr>
              <a:t> al 66% dei costi complessivi </a:t>
            </a:r>
            <a:r>
              <a:rPr lang="it-IT" sz="1800" b="1" dirty="0">
                <a:latin typeface="Aptos" panose="020B0004020202020204" pitchFamily="34" charset="0"/>
                <a:cs typeface="Calibri"/>
              </a:rPr>
              <a:t>)</a:t>
            </a:r>
            <a:r>
              <a:rPr lang="it-IT" b="1" dirty="0">
                <a:latin typeface="Aptos" panose="020B0004020202020204" pitchFamily="34" charset="0"/>
                <a:cs typeface="Calibri"/>
              </a:rPr>
              <a:t>:</a:t>
            </a:r>
            <a:endParaRPr lang="it-IT" sz="1800" dirty="0">
              <a:latin typeface="Aptos" panose="020B0004020202020204" pitchFamily="34" charset="0"/>
              <a:cs typeface="Calibri"/>
            </a:endParaRPr>
          </a:p>
        </p:txBody>
      </p:sp>
      <p:sp>
        <p:nvSpPr>
          <p:cNvPr id="6" name="CasellaDiTesto 5">
            <a:extLst>
              <a:ext uri="{FF2B5EF4-FFF2-40B4-BE49-F238E27FC236}">
                <a16:creationId xmlns:a16="http://schemas.microsoft.com/office/drawing/2014/main" id="{12B95B88-1C0E-A61F-1603-09A149D79F0D}"/>
              </a:ext>
            </a:extLst>
          </p:cNvPr>
          <p:cNvSpPr txBox="1"/>
          <p:nvPr/>
        </p:nvSpPr>
        <p:spPr>
          <a:xfrm>
            <a:off x="463866" y="273391"/>
            <a:ext cx="6119239" cy="369332"/>
          </a:xfrm>
          <a:prstGeom prst="rect">
            <a:avLst/>
          </a:prstGeom>
          <a:noFill/>
        </p:spPr>
        <p:txBody>
          <a:bodyPr wrap="none" rtlCol="0">
            <a:spAutoFit/>
          </a:bodyPr>
          <a:lstStyle/>
          <a:p>
            <a:r>
              <a:rPr lang="it-IT" b="1" u="sng" dirty="0"/>
              <a:t>Esempio: Attività diverse  in presenza di costi figurativi   (2 / 2)</a:t>
            </a:r>
          </a:p>
        </p:txBody>
      </p:sp>
      <p:pic>
        <p:nvPicPr>
          <p:cNvPr id="8" name="Immagine 7">
            <a:extLst>
              <a:ext uri="{FF2B5EF4-FFF2-40B4-BE49-F238E27FC236}">
                <a16:creationId xmlns:a16="http://schemas.microsoft.com/office/drawing/2014/main" id="{C3E46D8F-129C-8D1D-A0D2-86941E0EEFAB}"/>
              </a:ext>
            </a:extLst>
          </p:cNvPr>
          <p:cNvPicPr>
            <a:picLocks noChangeAspect="1"/>
          </p:cNvPicPr>
          <p:nvPr/>
        </p:nvPicPr>
        <p:blipFill>
          <a:blip r:embed="rId2"/>
          <a:stretch>
            <a:fillRect/>
          </a:stretch>
        </p:blipFill>
        <p:spPr>
          <a:xfrm>
            <a:off x="262222" y="1981657"/>
            <a:ext cx="8543987" cy="2619394"/>
          </a:xfrm>
          <a:prstGeom prst="rect">
            <a:avLst/>
          </a:prstGeom>
        </p:spPr>
      </p:pic>
      <p:graphicFrame>
        <p:nvGraphicFramePr>
          <p:cNvPr id="9" name="object 5">
            <a:extLst>
              <a:ext uri="{FF2B5EF4-FFF2-40B4-BE49-F238E27FC236}">
                <a16:creationId xmlns:a16="http://schemas.microsoft.com/office/drawing/2014/main" id="{502FDDC5-83D9-BE6F-A41A-ACA3E1352052}"/>
              </a:ext>
            </a:extLst>
          </p:cNvPr>
          <p:cNvGraphicFramePr>
            <a:graphicFrameLocks noGrp="1"/>
          </p:cNvGraphicFramePr>
          <p:nvPr>
            <p:extLst>
              <p:ext uri="{D42A27DB-BD31-4B8C-83A1-F6EECF244321}">
                <p14:modId xmlns:p14="http://schemas.microsoft.com/office/powerpoint/2010/main" val="3587687841"/>
              </p:ext>
            </p:extLst>
          </p:nvPr>
        </p:nvGraphicFramePr>
        <p:xfrm>
          <a:off x="463866" y="5361710"/>
          <a:ext cx="7099300" cy="655320"/>
        </p:xfrm>
        <a:graphic>
          <a:graphicData uri="http://schemas.openxmlformats.org/drawingml/2006/table">
            <a:tbl>
              <a:tblPr firstRow="1" bandRow="1">
                <a:tableStyleId>{2D5ABB26-0587-4C30-8999-92F81FD0307C}</a:tableStyleId>
              </a:tblPr>
              <a:tblGrid>
                <a:gridCol w="3320415">
                  <a:extLst>
                    <a:ext uri="{9D8B030D-6E8A-4147-A177-3AD203B41FA5}">
                      <a16:colId xmlns:a16="http://schemas.microsoft.com/office/drawing/2014/main" val="20000"/>
                    </a:ext>
                  </a:extLst>
                </a:gridCol>
                <a:gridCol w="1886585">
                  <a:extLst>
                    <a:ext uri="{9D8B030D-6E8A-4147-A177-3AD203B41FA5}">
                      <a16:colId xmlns:a16="http://schemas.microsoft.com/office/drawing/2014/main" val="20001"/>
                    </a:ext>
                  </a:extLst>
                </a:gridCol>
                <a:gridCol w="831850">
                  <a:extLst>
                    <a:ext uri="{9D8B030D-6E8A-4147-A177-3AD203B41FA5}">
                      <a16:colId xmlns:a16="http://schemas.microsoft.com/office/drawing/2014/main" val="20002"/>
                    </a:ext>
                  </a:extLst>
                </a:gridCol>
                <a:gridCol w="1060450">
                  <a:extLst>
                    <a:ext uri="{9D8B030D-6E8A-4147-A177-3AD203B41FA5}">
                      <a16:colId xmlns:a16="http://schemas.microsoft.com/office/drawing/2014/main" val="20003"/>
                    </a:ext>
                  </a:extLst>
                </a:gridCol>
              </a:tblGrid>
              <a:tr h="345440">
                <a:tc>
                  <a:txBody>
                    <a:bodyPr/>
                    <a:lstStyle/>
                    <a:p>
                      <a:pPr marL="31750">
                        <a:lnSpc>
                          <a:spcPts val="2185"/>
                        </a:lnSpc>
                      </a:pPr>
                      <a:r>
                        <a:rPr sz="2000" spc="-10" dirty="0">
                          <a:latin typeface="ApPTOS"/>
                          <a:cs typeface="Calibri"/>
                        </a:rPr>
                        <a:t>Ricavi</a:t>
                      </a:r>
                      <a:r>
                        <a:rPr sz="2000" spc="-95" dirty="0">
                          <a:latin typeface="ApPTOS"/>
                          <a:cs typeface="Times New Roman"/>
                        </a:rPr>
                        <a:t> </a:t>
                      </a:r>
                      <a:r>
                        <a:rPr sz="2000" dirty="0">
                          <a:latin typeface="ApPTOS"/>
                          <a:cs typeface="Calibri"/>
                        </a:rPr>
                        <a:t>delle</a:t>
                      </a:r>
                      <a:r>
                        <a:rPr sz="2000" spc="-85" dirty="0">
                          <a:latin typeface="ApPTOS"/>
                          <a:cs typeface="Times New Roman"/>
                        </a:rPr>
                        <a:t> </a:t>
                      </a:r>
                      <a:r>
                        <a:rPr sz="2000" spc="-10" dirty="0">
                          <a:latin typeface="ApPTOS"/>
                          <a:cs typeface="Calibri"/>
                        </a:rPr>
                        <a:t>attività</a:t>
                      </a:r>
                      <a:r>
                        <a:rPr sz="2000" spc="-70" dirty="0">
                          <a:latin typeface="ApPTOS"/>
                          <a:cs typeface="Times New Roman"/>
                        </a:rPr>
                        <a:t> </a:t>
                      </a:r>
                      <a:r>
                        <a:rPr sz="2000" spc="-10" dirty="0">
                          <a:latin typeface="ApPTOS"/>
                          <a:cs typeface="Calibri"/>
                        </a:rPr>
                        <a:t>diverse</a:t>
                      </a:r>
                      <a:r>
                        <a:rPr sz="2000" spc="-80" dirty="0">
                          <a:latin typeface="ApPTOS"/>
                          <a:cs typeface="Times New Roman"/>
                        </a:rPr>
                        <a:t> </a:t>
                      </a:r>
                      <a:r>
                        <a:rPr sz="2000" spc="-50" dirty="0">
                          <a:latin typeface="ApPTOS"/>
                          <a:cs typeface="Calibri"/>
                        </a:rPr>
                        <a:t>=</a:t>
                      </a:r>
                      <a:endParaRPr sz="2000" dirty="0">
                        <a:latin typeface="ApPTOS"/>
                        <a:cs typeface="Calibri"/>
                      </a:endParaRPr>
                    </a:p>
                  </a:txBody>
                  <a:tcPr marL="0" marR="0" marT="0" marB="0"/>
                </a:tc>
                <a:tc>
                  <a:txBody>
                    <a:bodyPr/>
                    <a:lstStyle/>
                    <a:p>
                      <a:pPr marL="58419" algn="ctr">
                        <a:lnSpc>
                          <a:spcPts val="2185"/>
                        </a:lnSpc>
                        <a:tabLst>
                          <a:tab pos="401320" algn="l"/>
                          <a:tab pos="1265555" algn="l"/>
                        </a:tabLst>
                      </a:pPr>
                      <a:r>
                        <a:rPr sz="2000" u="heavy" dirty="0">
                          <a:uFill>
                            <a:solidFill>
                              <a:srgbClr val="000000"/>
                            </a:solidFill>
                          </a:uFill>
                          <a:latin typeface="ApPTOS"/>
                          <a:cs typeface="Times New Roman"/>
                        </a:rPr>
                        <a:t>	</a:t>
                      </a:r>
                      <a:r>
                        <a:rPr sz="2000" u="heavy" spc="-10" dirty="0">
                          <a:uFill>
                            <a:solidFill>
                              <a:srgbClr val="000000"/>
                            </a:solidFill>
                          </a:uFill>
                          <a:latin typeface="ApPTOS"/>
                          <a:cs typeface="Calibri"/>
                        </a:rPr>
                        <a:t>1.550</a:t>
                      </a:r>
                      <a:r>
                        <a:rPr sz="2000" u="heavy" dirty="0">
                          <a:uFill>
                            <a:solidFill>
                              <a:srgbClr val="000000"/>
                            </a:solidFill>
                          </a:uFill>
                          <a:latin typeface="ApPTOS"/>
                          <a:cs typeface="Times New Roman"/>
                        </a:rPr>
                        <a:t>	</a:t>
                      </a:r>
                      <a:endParaRPr sz="2000">
                        <a:latin typeface="ApPTOS"/>
                        <a:cs typeface="Times New Roman"/>
                      </a:endParaRPr>
                    </a:p>
                  </a:txBody>
                  <a:tcPr marL="0" marR="0" marT="0" marB="0"/>
                </a:tc>
                <a:tc>
                  <a:txBody>
                    <a:bodyPr/>
                    <a:lstStyle/>
                    <a:p>
                      <a:pPr marR="74930" algn="ctr">
                        <a:lnSpc>
                          <a:spcPts val="2185"/>
                        </a:lnSpc>
                      </a:pPr>
                      <a:r>
                        <a:rPr sz="2000" spc="-50" dirty="0">
                          <a:latin typeface="ApPTOS"/>
                          <a:cs typeface="Calibri"/>
                        </a:rPr>
                        <a:t>=</a:t>
                      </a:r>
                      <a:endParaRPr sz="2000">
                        <a:latin typeface="ApPTOS"/>
                        <a:cs typeface="Calibri"/>
                      </a:endParaRPr>
                    </a:p>
                  </a:txBody>
                  <a:tcPr marL="0" marR="0" marT="0" marB="0"/>
                </a:tc>
                <a:tc>
                  <a:txBody>
                    <a:bodyPr/>
                    <a:lstStyle/>
                    <a:p>
                      <a:pPr marL="393700">
                        <a:lnSpc>
                          <a:spcPts val="2185"/>
                        </a:lnSpc>
                      </a:pPr>
                      <a:r>
                        <a:rPr sz="2000" spc="-10" dirty="0">
                          <a:highlight>
                            <a:srgbClr val="FFFF00"/>
                          </a:highlight>
                          <a:latin typeface="ApPTOS"/>
                          <a:cs typeface="Calibri"/>
                        </a:rPr>
                        <a:t>51,8%</a:t>
                      </a:r>
                      <a:endParaRPr sz="2000" dirty="0">
                        <a:highlight>
                          <a:srgbClr val="FFFF00"/>
                        </a:highlight>
                        <a:latin typeface="ApPTOS"/>
                        <a:cs typeface="Calibri"/>
                      </a:endParaRPr>
                    </a:p>
                  </a:txBody>
                  <a:tcPr marL="0" marR="0" marT="0" marB="0"/>
                </a:tc>
                <a:extLst>
                  <a:ext uri="{0D108BD9-81ED-4DB2-BD59-A6C34878D82A}">
                    <a16:rowId xmlns:a16="http://schemas.microsoft.com/office/drawing/2014/main" val="10000"/>
                  </a:ext>
                </a:extLst>
              </a:tr>
              <a:tr h="309880">
                <a:tc>
                  <a:txBody>
                    <a:bodyPr/>
                    <a:lstStyle/>
                    <a:p>
                      <a:pPr marL="31750">
                        <a:lnSpc>
                          <a:spcPts val="2340"/>
                        </a:lnSpc>
                      </a:pPr>
                      <a:r>
                        <a:rPr sz="2000" dirty="0">
                          <a:latin typeface="ApPTOS"/>
                          <a:cs typeface="Calibri"/>
                        </a:rPr>
                        <a:t>Costi</a:t>
                      </a:r>
                      <a:r>
                        <a:rPr sz="2000" spc="-110" dirty="0">
                          <a:latin typeface="ApPTOS"/>
                          <a:cs typeface="Times New Roman"/>
                        </a:rPr>
                        <a:t> </a:t>
                      </a:r>
                      <a:r>
                        <a:rPr sz="2000" spc="-10" dirty="0">
                          <a:latin typeface="ApPTOS"/>
                          <a:cs typeface="Calibri"/>
                        </a:rPr>
                        <a:t>complessivi</a:t>
                      </a:r>
                      <a:endParaRPr sz="2000" dirty="0">
                        <a:latin typeface="ApPTOS"/>
                        <a:cs typeface="Calibri"/>
                      </a:endParaRPr>
                    </a:p>
                  </a:txBody>
                  <a:tcPr marL="0" marR="0" marT="0" marB="0"/>
                </a:tc>
                <a:tc>
                  <a:txBody>
                    <a:bodyPr/>
                    <a:lstStyle/>
                    <a:p>
                      <a:pPr marL="368300">
                        <a:lnSpc>
                          <a:spcPts val="2340"/>
                        </a:lnSpc>
                      </a:pPr>
                      <a:r>
                        <a:rPr sz="2000" dirty="0">
                          <a:latin typeface="ApPTOS"/>
                          <a:cs typeface="Calibri"/>
                        </a:rPr>
                        <a:t>2.190</a:t>
                      </a:r>
                      <a:r>
                        <a:rPr sz="2000" spc="-85" dirty="0">
                          <a:latin typeface="ApPTOS"/>
                          <a:cs typeface="Times New Roman"/>
                        </a:rPr>
                        <a:t> </a:t>
                      </a:r>
                      <a:r>
                        <a:rPr sz="2000" dirty="0">
                          <a:latin typeface="ApPTOS"/>
                          <a:cs typeface="Calibri"/>
                        </a:rPr>
                        <a:t>+</a:t>
                      </a:r>
                      <a:r>
                        <a:rPr sz="2000" spc="-65" dirty="0">
                          <a:latin typeface="ApPTOS"/>
                          <a:cs typeface="Times New Roman"/>
                        </a:rPr>
                        <a:t> </a:t>
                      </a:r>
                      <a:r>
                        <a:rPr sz="2000" spc="-25" dirty="0">
                          <a:latin typeface="ApPTOS"/>
                          <a:cs typeface="Calibri"/>
                        </a:rPr>
                        <a:t>800</a:t>
                      </a:r>
                      <a:endParaRPr sz="2000" dirty="0">
                        <a:latin typeface="ApPTOS"/>
                        <a:cs typeface="Calibri"/>
                      </a:endParaRPr>
                    </a:p>
                  </a:txBody>
                  <a:tcPr marL="0" marR="0" marT="0" marB="0"/>
                </a:tc>
                <a:tc>
                  <a:txBody>
                    <a:bodyPr/>
                    <a:lstStyle/>
                    <a:p>
                      <a:pPr>
                        <a:lnSpc>
                          <a:spcPct val="100000"/>
                        </a:lnSpc>
                      </a:pPr>
                      <a:endParaRPr sz="1900" dirty="0">
                        <a:latin typeface="ApPTOS"/>
                        <a:cs typeface="Times New Roman"/>
                      </a:endParaRPr>
                    </a:p>
                  </a:txBody>
                  <a:tcPr marL="0" marR="0" marT="0" marB="0"/>
                </a:tc>
                <a:tc>
                  <a:txBody>
                    <a:bodyPr/>
                    <a:lstStyle/>
                    <a:p>
                      <a:pPr>
                        <a:lnSpc>
                          <a:spcPct val="100000"/>
                        </a:lnSpc>
                      </a:pPr>
                      <a:endParaRPr sz="1900" dirty="0">
                        <a:latin typeface="ApPTOS"/>
                        <a:cs typeface="Times New Roman"/>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247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4FF3F-2F27-0B17-56A0-1B066B1AF4E0}"/>
              </a:ext>
            </a:extLst>
          </p:cNvPr>
          <p:cNvSpPr>
            <a:spLocks noGrp="1"/>
          </p:cNvSpPr>
          <p:nvPr>
            <p:ph type="title"/>
          </p:nvPr>
        </p:nvSpPr>
        <p:spPr>
          <a:xfrm>
            <a:off x="822960" y="-603303"/>
            <a:ext cx="7543800" cy="1450757"/>
          </a:xfrm>
        </p:spPr>
        <p:txBody>
          <a:bodyPr/>
          <a:lstStyle/>
          <a:p>
            <a:r>
              <a:rPr lang="it-IT" dirty="0"/>
              <a:t>Le Attività diverse   1/2</a:t>
            </a:r>
          </a:p>
        </p:txBody>
      </p:sp>
      <p:sp>
        <p:nvSpPr>
          <p:cNvPr id="3" name="Segnaposto piè di pagina 2">
            <a:extLst>
              <a:ext uri="{FF2B5EF4-FFF2-40B4-BE49-F238E27FC236}">
                <a16:creationId xmlns:a16="http://schemas.microsoft.com/office/drawing/2014/main" id="{2478D967-C0C5-0E66-E7B9-BEB6A500D8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7073A821-4E75-C688-8C6A-29D704D12BE1}"/>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22</a:t>
            </a:fld>
            <a:endParaRPr lang="it-IT" sz="2400" b="0" strike="noStrike" spc="-1">
              <a:latin typeface="Times New Roman"/>
            </a:endParaRPr>
          </a:p>
        </p:txBody>
      </p:sp>
      <p:sp>
        <p:nvSpPr>
          <p:cNvPr id="6" name="CasellaDiTesto 5">
            <a:extLst>
              <a:ext uri="{FF2B5EF4-FFF2-40B4-BE49-F238E27FC236}">
                <a16:creationId xmlns:a16="http://schemas.microsoft.com/office/drawing/2014/main" id="{2641873E-E140-39E3-FFA3-001ACA4AD7F6}"/>
              </a:ext>
            </a:extLst>
          </p:cNvPr>
          <p:cNvSpPr txBox="1"/>
          <p:nvPr/>
        </p:nvSpPr>
        <p:spPr>
          <a:xfrm>
            <a:off x="212420" y="889843"/>
            <a:ext cx="8196943" cy="4524315"/>
          </a:xfrm>
          <a:prstGeom prst="rect">
            <a:avLst/>
          </a:prstGeom>
          <a:solidFill>
            <a:schemeClr val="bg1"/>
          </a:solidFill>
        </p:spPr>
        <p:txBody>
          <a:bodyPr wrap="square">
            <a:spAutoFit/>
          </a:bodyPr>
          <a:lstStyle/>
          <a:p>
            <a:r>
              <a:rPr lang="it-IT" dirty="0"/>
              <a:t>Principi fondamentali: </a:t>
            </a:r>
          </a:p>
          <a:p>
            <a:r>
              <a:rPr lang="it-IT" dirty="0"/>
              <a:t> - non possono essere anche attività di interesse generale (salvo </a:t>
            </a:r>
            <a:r>
              <a:rPr lang="it-IT" dirty="0" err="1"/>
              <a:t>OdV</a:t>
            </a:r>
            <a:r>
              <a:rPr lang="it-IT" dirty="0"/>
              <a:t>, vedasi art. 33,co.   </a:t>
            </a:r>
          </a:p>
          <a:p>
            <a:r>
              <a:rPr lang="it-IT" dirty="0"/>
              <a:t>    3), e </a:t>
            </a:r>
          </a:p>
          <a:p>
            <a:r>
              <a:rPr lang="it-IT" dirty="0"/>
              <a:t> -  devono essere strumentali a queste ultime. </a:t>
            </a:r>
          </a:p>
          <a:p>
            <a:endParaRPr lang="it-IT" dirty="0"/>
          </a:p>
          <a:p>
            <a:r>
              <a:rPr lang="it-IT" dirty="0"/>
              <a:t>L'organo di amministrazione è responsabile delle decisioni sulle attività diverse. Queste attività, spesso di natura imprenditoriale, richiedono una valutazione attenta dei pro e dei contro, considerando l'impatto fiscale e la fattibilità delle attività proposte. </a:t>
            </a:r>
          </a:p>
          <a:p>
            <a:r>
              <a:rPr lang="it-IT" dirty="0"/>
              <a:t>Esempi di attività diverse:</a:t>
            </a:r>
          </a:p>
          <a:p>
            <a:r>
              <a:rPr lang="it-IT" dirty="0"/>
              <a:t>sponsorizzazioni, </a:t>
            </a:r>
          </a:p>
          <a:p>
            <a:r>
              <a:rPr lang="it-IT" dirty="0"/>
              <a:t>licenze, </a:t>
            </a:r>
          </a:p>
          <a:p>
            <a:r>
              <a:rPr lang="it-IT" dirty="0"/>
              <a:t>vendita di gadget </a:t>
            </a:r>
            <a:r>
              <a:rPr lang="it-IT" b="0" i="0" dirty="0">
                <a:solidFill>
                  <a:srgbClr val="212529"/>
                </a:solidFill>
                <a:effectLst/>
                <a:latin typeface="Inter"/>
              </a:rPr>
              <a:t>o di servizi al di fuori delle raccolte pubbliche di fondi occasionali</a:t>
            </a:r>
            <a:r>
              <a:rPr lang="it-IT" dirty="0"/>
              <a:t>, </a:t>
            </a:r>
          </a:p>
          <a:p>
            <a:r>
              <a:rPr lang="it-IT" dirty="0"/>
              <a:t>charity shop con vendita vera e propria e continuativa</a:t>
            </a:r>
          </a:p>
          <a:p>
            <a:pPr algn="just"/>
            <a:r>
              <a:rPr lang="it-IT" dirty="0"/>
              <a:t>e negozi online continuativi. </a:t>
            </a:r>
          </a:p>
        </p:txBody>
      </p:sp>
    </p:spTree>
    <p:extLst>
      <p:ext uri="{BB962C8B-B14F-4D97-AF65-F5344CB8AC3E}">
        <p14:creationId xmlns:p14="http://schemas.microsoft.com/office/powerpoint/2010/main" val="129056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B13A9C-476F-250A-378A-AFBB15338A6A}"/>
              </a:ext>
            </a:extLst>
          </p:cNvPr>
          <p:cNvSpPr>
            <a:spLocks noGrp="1"/>
          </p:cNvSpPr>
          <p:nvPr>
            <p:ph type="title"/>
          </p:nvPr>
        </p:nvSpPr>
        <p:spPr/>
        <p:txBody>
          <a:bodyPr/>
          <a:lstStyle/>
          <a:p>
            <a:r>
              <a:rPr lang="it-IT" dirty="0"/>
              <a:t>Le Attività diverse   2/2</a:t>
            </a:r>
          </a:p>
        </p:txBody>
      </p:sp>
      <p:sp>
        <p:nvSpPr>
          <p:cNvPr id="3" name="Segnaposto piè di pagina 2">
            <a:extLst>
              <a:ext uri="{FF2B5EF4-FFF2-40B4-BE49-F238E27FC236}">
                <a16:creationId xmlns:a16="http://schemas.microsoft.com/office/drawing/2014/main" id="{BDB05D9A-21CB-064D-2D3E-ADF6FBF38E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4AE25838-CDD7-FB19-7743-5DA8E8801457}"/>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23</a:t>
            </a:fld>
            <a:endParaRPr lang="it-IT" sz="2400" b="0" strike="noStrike" spc="-1">
              <a:latin typeface="Times New Roman"/>
            </a:endParaRPr>
          </a:p>
        </p:txBody>
      </p:sp>
      <p:sp>
        <p:nvSpPr>
          <p:cNvPr id="6" name="CasellaDiTesto 5">
            <a:extLst>
              <a:ext uri="{FF2B5EF4-FFF2-40B4-BE49-F238E27FC236}">
                <a16:creationId xmlns:a16="http://schemas.microsoft.com/office/drawing/2014/main" id="{B30DD6D4-AC3A-12AA-BFDC-D1E2BD5AA4BD}"/>
              </a:ext>
            </a:extLst>
          </p:cNvPr>
          <p:cNvSpPr txBox="1"/>
          <p:nvPr/>
        </p:nvSpPr>
        <p:spPr>
          <a:xfrm>
            <a:off x="604377" y="2274838"/>
            <a:ext cx="8147221" cy="3970318"/>
          </a:xfrm>
          <a:prstGeom prst="rect">
            <a:avLst/>
          </a:prstGeom>
          <a:noFill/>
        </p:spPr>
        <p:txBody>
          <a:bodyPr wrap="square">
            <a:spAutoFit/>
          </a:bodyPr>
          <a:lstStyle/>
          <a:p>
            <a:r>
              <a:rPr lang="it-IT" dirty="0"/>
              <a:t>ODV.   Art. 33 co. 3 CTS: </a:t>
            </a:r>
          </a:p>
          <a:p>
            <a:r>
              <a:rPr lang="it-IT" dirty="0">
                <a:highlight>
                  <a:srgbClr val="FFFF00"/>
                </a:highlight>
              </a:rPr>
              <a:t>«Per l'attività di interesse generale prestata le organizzazioni di volontariato possono ricevere, soltanto il rimborso delle spese effettivamente sostenute e documentate, salvo che tale attività sia svolta quale attività secondaria e strumentale nei limiti di cui all'articolo 6»</a:t>
            </a:r>
          </a:p>
          <a:p>
            <a:endParaRPr lang="it-IT" dirty="0">
              <a:highlight>
                <a:srgbClr val="FFFF00"/>
              </a:highlight>
            </a:endParaRPr>
          </a:p>
          <a:p>
            <a:r>
              <a:rPr lang="it-IT" b="1" u="sng" dirty="0"/>
              <a:t>In via eccezionale (solo per loro) </a:t>
            </a:r>
            <a:r>
              <a:rPr lang="it-IT" dirty="0"/>
              <a:t>lo svolgimento delle attività in modalità commerciale (secondo quanto previsto dall’art 79, c 2 del Codice) “sposta” quella specifica attività di interesse generale tra il novero delle attività diverse.</a:t>
            </a:r>
          </a:p>
          <a:p>
            <a:r>
              <a:rPr lang="it-IT" dirty="0"/>
              <a:t>Quindi: </a:t>
            </a:r>
          </a:p>
          <a:p>
            <a:r>
              <a:rPr lang="it-IT" dirty="0"/>
              <a:t>se Entrate delle AIG sono ≤ alle spese  </a:t>
            </a:r>
            <a:r>
              <a:rPr lang="it-IT" dirty="0">
                <a:sym typeface="Wingdings" panose="05000000000000000000" pitchFamily="2" charset="2"/>
              </a:rPr>
              <a:t> sono di interesse generale</a:t>
            </a:r>
          </a:p>
          <a:p>
            <a:r>
              <a:rPr lang="it-IT" dirty="0">
                <a:sym typeface="Wingdings" panose="05000000000000000000" pitchFamily="2" charset="2"/>
              </a:rPr>
              <a:t>Se </a:t>
            </a:r>
            <a:r>
              <a:rPr lang="it-IT" dirty="0"/>
              <a:t>Entrate delle AIG sono &gt; alle spese  </a:t>
            </a:r>
            <a:r>
              <a:rPr lang="it-IT" dirty="0">
                <a:sym typeface="Wingdings" panose="05000000000000000000" pitchFamily="2" charset="2"/>
              </a:rPr>
              <a:t> l’attività è diversa «</a:t>
            </a:r>
            <a:r>
              <a:rPr lang="it-IT" dirty="0"/>
              <a:t>secondaria e strumentale nei limiti di cui all'articolo 6»</a:t>
            </a:r>
            <a:endParaRPr lang="it-IT" dirty="0">
              <a:sym typeface="Wingdings" panose="05000000000000000000" pitchFamily="2" charset="2"/>
            </a:endParaRPr>
          </a:p>
          <a:p>
            <a:endParaRPr lang="it-IT" dirty="0"/>
          </a:p>
        </p:txBody>
      </p:sp>
    </p:spTree>
    <p:extLst>
      <p:ext uri="{BB962C8B-B14F-4D97-AF65-F5344CB8AC3E}">
        <p14:creationId xmlns:p14="http://schemas.microsoft.com/office/powerpoint/2010/main" val="2820892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FC113D7D-FA97-D90A-ECB6-7AAE9203D6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B6B7D6D3-7D5E-E2B7-5ECD-7A2B5B0E2FC3}"/>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24</a:t>
            </a:fld>
            <a:endParaRPr lang="it-IT" sz="2400" b="0" strike="noStrike" spc="-1">
              <a:latin typeface="Times New Roman"/>
            </a:endParaRPr>
          </a:p>
        </p:txBody>
      </p:sp>
      <p:pic>
        <p:nvPicPr>
          <p:cNvPr id="5" name="Immagine 4">
            <a:extLst>
              <a:ext uri="{FF2B5EF4-FFF2-40B4-BE49-F238E27FC236}">
                <a16:creationId xmlns:a16="http://schemas.microsoft.com/office/drawing/2014/main" id="{713D3871-3892-0E95-8E36-87C0BA62B18D}"/>
              </a:ext>
            </a:extLst>
          </p:cNvPr>
          <p:cNvPicPr>
            <a:picLocks noChangeAspect="1"/>
          </p:cNvPicPr>
          <p:nvPr/>
        </p:nvPicPr>
        <p:blipFill>
          <a:blip r:embed="rId2"/>
          <a:stretch>
            <a:fillRect/>
          </a:stretch>
        </p:blipFill>
        <p:spPr>
          <a:xfrm>
            <a:off x="914399" y="978945"/>
            <a:ext cx="7579041" cy="4672889"/>
          </a:xfrm>
          <a:prstGeom prst="rect">
            <a:avLst/>
          </a:prstGeom>
        </p:spPr>
      </p:pic>
      <p:sp>
        <p:nvSpPr>
          <p:cNvPr id="6" name="Rettangolo 5">
            <a:extLst>
              <a:ext uri="{FF2B5EF4-FFF2-40B4-BE49-F238E27FC236}">
                <a16:creationId xmlns:a16="http://schemas.microsoft.com/office/drawing/2014/main" id="{4757E322-6C36-0EBB-7ECB-7B2E45DDA64C}"/>
              </a:ext>
            </a:extLst>
          </p:cNvPr>
          <p:cNvSpPr/>
          <p:nvPr/>
        </p:nvSpPr>
        <p:spPr>
          <a:xfrm>
            <a:off x="4878652" y="1492763"/>
            <a:ext cx="3530711"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Attenzione!</a:t>
            </a:r>
          </a:p>
        </p:txBody>
      </p:sp>
      <p:sp>
        <p:nvSpPr>
          <p:cNvPr id="7" name="CasellaDiTesto 6">
            <a:extLst>
              <a:ext uri="{FF2B5EF4-FFF2-40B4-BE49-F238E27FC236}">
                <a16:creationId xmlns:a16="http://schemas.microsoft.com/office/drawing/2014/main" id="{8C29AFBD-AAF5-6D75-7170-AA912AC2244F}"/>
              </a:ext>
            </a:extLst>
          </p:cNvPr>
          <p:cNvSpPr txBox="1"/>
          <p:nvPr/>
        </p:nvSpPr>
        <p:spPr>
          <a:xfrm>
            <a:off x="578469" y="5694389"/>
            <a:ext cx="5985228" cy="369332"/>
          </a:xfrm>
          <a:prstGeom prst="rect">
            <a:avLst/>
          </a:prstGeom>
          <a:noFill/>
        </p:spPr>
        <p:txBody>
          <a:bodyPr wrap="none" rtlCol="0">
            <a:spAutoFit/>
          </a:bodyPr>
          <a:lstStyle/>
          <a:p>
            <a:r>
              <a:rPr lang="it-IT" dirty="0"/>
              <a:t>N.B.: nel caso dell’esempio le Entrate diverse sono € 64.201,48</a:t>
            </a:r>
          </a:p>
        </p:txBody>
      </p:sp>
      <mc:AlternateContent xmlns:mc="http://schemas.openxmlformats.org/markup-compatibility/2006" xmlns:p14="http://schemas.microsoft.com/office/powerpoint/2010/main">
        <mc:Choice Requires="p14">
          <p:contentPart p14:bwMode="auto" r:id="rId3">
            <p14:nvContentPartPr>
              <p14:cNvPr id="9" name="Input penna 8">
                <a:extLst>
                  <a:ext uri="{FF2B5EF4-FFF2-40B4-BE49-F238E27FC236}">
                    <a16:creationId xmlns:a16="http://schemas.microsoft.com/office/drawing/2014/main" id="{496FF523-8EDC-6C20-49EE-C9858848595E}"/>
                  </a:ext>
                </a:extLst>
              </p14:cNvPr>
              <p14:cNvContentPartPr/>
              <p14:nvPr/>
            </p14:nvContentPartPr>
            <p14:xfrm>
              <a:off x="5223502" y="4962502"/>
              <a:ext cx="1030320" cy="687600"/>
            </p14:xfrm>
          </p:contentPart>
        </mc:Choice>
        <mc:Fallback xmlns="">
          <p:pic>
            <p:nvPicPr>
              <p:cNvPr id="9" name="Input penna 8">
                <a:extLst>
                  <a:ext uri="{FF2B5EF4-FFF2-40B4-BE49-F238E27FC236}">
                    <a16:creationId xmlns:a16="http://schemas.microsoft.com/office/drawing/2014/main" id="{496FF523-8EDC-6C20-49EE-C9858848595E}"/>
                  </a:ext>
                </a:extLst>
              </p:cNvPr>
              <p:cNvPicPr/>
              <p:nvPr/>
            </p:nvPicPr>
            <p:blipFill>
              <a:blip r:embed="rId4"/>
              <a:stretch>
                <a:fillRect/>
              </a:stretch>
            </p:blipFill>
            <p:spPr>
              <a:xfrm>
                <a:off x="5217382" y="4956382"/>
                <a:ext cx="1042560" cy="699840"/>
              </a:xfrm>
              <a:prstGeom prst="rect">
                <a:avLst/>
              </a:prstGeom>
            </p:spPr>
          </p:pic>
        </mc:Fallback>
      </mc:AlternateContent>
      <p:grpSp>
        <p:nvGrpSpPr>
          <p:cNvPr id="24" name="Gruppo 23">
            <a:extLst>
              <a:ext uri="{FF2B5EF4-FFF2-40B4-BE49-F238E27FC236}">
                <a16:creationId xmlns:a16="http://schemas.microsoft.com/office/drawing/2014/main" id="{F7DDEA20-FE16-506F-F57A-B88DA918F53E}"/>
              </a:ext>
            </a:extLst>
          </p:cNvPr>
          <p:cNvGrpSpPr/>
          <p:nvPr/>
        </p:nvGrpSpPr>
        <p:grpSpPr>
          <a:xfrm>
            <a:off x="6250942" y="4571902"/>
            <a:ext cx="1936080" cy="684000"/>
            <a:chOff x="6250942" y="4571902"/>
            <a:chExt cx="1936080" cy="684000"/>
          </a:xfrm>
        </p:grpSpPr>
        <mc:AlternateContent xmlns:mc="http://schemas.openxmlformats.org/markup-compatibility/2006" xmlns:p14="http://schemas.microsoft.com/office/powerpoint/2010/main">
          <mc:Choice Requires="p14">
            <p:contentPart p14:bwMode="auto" r:id="rId5">
              <p14:nvContentPartPr>
                <p14:cNvPr id="10" name="Input penna 9">
                  <a:extLst>
                    <a:ext uri="{FF2B5EF4-FFF2-40B4-BE49-F238E27FC236}">
                      <a16:creationId xmlns:a16="http://schemas.microsoft.com/office/drawing/2014/main" id="{8B2F95B5-BDDF-6E28-D5FA-BF4ECDF2BE46}"/>
                    </a:ext>
                  </a:extLst>
                </p14:cNvPr>
                <p14:cNvContentPartPr/>
                <p14:nvPr/>
              </p14:nvContentPartPr>
              <p14:xfrm>
                <a:off x="6250942" y="5019022"/>
                <a:ext cx="292320" cy="236880"/>
              </p14:xfrm>
            </p:contentPart>
          </mc:Choice>
          <mc:Fallback xmlns="">
            <p:pic>
              <p:nvPicPr>
                <p:cNvPr id="10" name="Input penna 9">
                  <a:extLst>
                    <a:ext uri="{FF2B5EF4-FFF2-40B4-BE49-F238E27FC236}">
                      <a16:creationId xmlns:a16="http://schemas.microsoft.com/office/drawing/2014/main" id="{8B2F95B5-BDDF-6E28-D5FA-BF4ECDF2BE46}"/>
                    </a:ext>
                  </a:extLst>
                </p:cNvPr>
                <p:cNvPicPr/>
                <p:nvPr/>
              </p:nvPicPr>
              <p:blipFill>
                <a:blip r:embed="rId6"/>
                <a:stretch>
                  <a:fillRect/>
                </a:stretch>
              </p:blipFill>
              <p:spPr>
                <a:xfrm>
                  <a:off x="6244822" y="5012902"/>
                  <a:ext cx="304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put penna 10">
                  <a:extLst>
                    <a:ext uri="{FF2B5EF4-FFF2-40B4-BE49-F238E27FC236}">
                      <a16:creationId xmlns:a16="http://schemas.microsoft.com/office/drawing/2014/main" id="{FF0A1438-0F25-1F94-D8A1-2510B0963F64}"/>
                    </a:ext>
                  </a:extLst>
                </p14:cNvPr>
                <p14:cNvContentPartPr/>
                <p14:nvPr/>
              </p14:nvContentPartPr>
              <p14:xfrm>
                <a:off x="6716422" y="4911022"/>
                <a:ext cx="374400" cy="294840"/>
              </p14:xfrm>
            </p:contentPart>
          </mc:Choice>
          <mc:Fallback xmlns="">
            <p:pic>
              <p:nvPicPr>
                <p:cNvPr id="11" name="Input penna 10">
                  <a:extLst>
                    <a:ext uri="{FF2B5EF4-FFF2-40B4-BE49-F238E27FC236}">
                      <a16:creationId xmlns:a16="http://schemas.microsoft.com/office/drawing/2014/main" id="{FF0A1438-0F25-1F94-D8A1-2510B0963F64}"/>
                    </a:ext>
                  </a:extLst>
                </p:cNvPr>
                <p:cNvPicPr/>
                <p:nvPr/>
              </p:nvPicPr>
              <p:blipFill>
                <a:blip r:embed="rId8"/>
                <a:stretch>
                  <a:fillRect/>
                </a:stretch>
              </p:blipFill>
              <p:spPr>
                <a:xfrm>
                  <a:off x="6710302" y="4904902"/>
                  <a:ext cx="3866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put penna 11">
                  <a:extLst>
                    <a:ext uri="{FF2B5EF4-FFF2-40B4-BE49-F238E27FC236}">
                      <a16:creationId xmlns:a16="http://schemas.microsoft.com/office/drawing/2014/main" id="{C01B1718-C42A-581D-401F-845810ED5EFE}"/>
                    </a:ext>
                  </a:extLst>
                </p14:cNvPr>
                <p14:cNvContentPartPr/>
                <p14:nvPr/>
              </p14:nvContentPartPr>
              <p14:xfrm>
                <a:off x="7173982" y="4912102"/>
                <a:ext cx="276840" cy="202320"/>
              </p14:xfrm>
            </p:contentPart>
          </mc:Choice>
          <mc:Fallback xmlns="">
            <p:pic>
              <p:nvPicPr>
                <p:cNvPr id="12" name="Input penna 11">
                  <a:extLst>
                    <a:ext uri="{FF2B5EF4-FFF2-40B4-BE49-F238E27FC236}">
                      <a16:creationId xmlns:a16="http://schemas.microsoft.com/office/drawing/2014/main" id="{C01B1718-C42A-581D-401F-845810ED5EFE}"/>
                    </a:ext>
                  </a:extLst>
                </p:cNvPr>
                <p:cNvPicPr/>
                <p:nvPr/>
              </p:nvPicPr>
              <p:blipFill>
                <a:blip r:embed="rId10"/>
                <a:stretch>
                  <a:fillRect/>
                </a:stretch>
              </p:blipFill>
              <p:spPr>
                <a:xfrm>
                  <a:off x="7167862" y="4905982"/>
                  <a:ext cx="289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put penna 12">
                  <a:extLst>
                    <a:ext uri="{FF2B5EF4-FFF2-40B4-BE49-F238E27FC236}">
                      <a16:creationId xmlns:a16="http://schemas.microsoft.com/office/drawing/2014/main" id="{D2F1B693-925D-A736-157F-6BD9DB264B8F}"/>
                    </a:ext>
                  </a:extLst>
                </p14:cNvPr>
                <p14:cNvContentPartPr/>
                <p14:nvPr/>
              </p14:nvContentPartPr>
              <p14:xfrm>
                <a:off x="7532902" y="4829662"/>
                <a:ext cx="140040" cy="295200"/>
              </p14:xfrm>
            </p:contentPart>
          </mc:Choice>
          <mc:Fallback xmlns="">
            <p:pic>
              <p:nvPicPr>
                <p:cNvPr id="13" name="Input penna 12">
                  <a:extLst>
                    <a:ext uri="{FF2B5EF4-FFF2-40B4-BE49-F238E27FC236}">
                      <a16:creationId xmlns:a16="http://schemas.microsoft.com/office/drawing/2014/main" id="{D2F1B693-925D-A736-157F-6BD9DB264B8F}"/>
                    </a:ext>
                  </a:extLst>
                </p:cNvPr>
                <p:cNvPicPr/>
                <p:nvPr/>
              </p:nvPicPr>
              <p:blipFill>
                <a:blip r:embed="rId12"/>
                <a:stretch>
                  <a:fillRect/>
                </a:stretch>
              </p:blipFill>
              <p:spPr>
                <a:xfrm>
                  <a:off x="7526782" y="4823542"/>
                  <a:ext cx="1522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put penna 13">
                  <a:extLst>
                    <a:ext uri="{FF2B5EF4-FFF2-40B4-BE49-F238E27FC236}">
                      <a16:creationId xmlns:a16="http://schemas.microsoft.com/office/drawing/2014/main" id="{9C62683F-CAAE-5AC5-6483-3AB46875413B}"/>
                    </a:ext>
                  </a:extLst>
                </p14:cNvPr>
                <p14:cNvContentPartPr/>
                <p14:nvPr/>
              </p14:nvContentPartPr>
              <p14:xfrm>
                <a:off x="7446862" y="4807702"/>
                <a:ext cx="91440" cy="87120"/>
              </p14:xfrm>
            </p:contentPart>
          </mc:Choice>
          <mc:Fallback xmlns="">
            <p:pic>
              <p:nvPicPr>
                <p:cNvPr id="14" name="Input penna 13">
                  <a:extLst>
                    <a:ext uri="{FF2B5EF4-FFF2-40B4-BE49-F238E27FC236}">
                      <a16:creationId xmlns:a16="http://schemas.microsoft.com/office/drawing/2014/main" id="{9C62683F-CAAE-5AC5-6483-3AB46875413B}"/>
                    </a:ext>
                  </a:extLst>
                </p:cNvPr>
                <p:cNvPicPr/>
                <p:nvPr/>
              </p:nvPicPr>
              <p:blipFill>
                <a:blip r:embed="rId14"/>
                <a:stretch>
                  <a:fillRect/>
                </a:stretch>
              </p:blipFill>
              <p:spPr>
                <a:xfrm>
                  <a:off x="7440742" y="4801582"/>
                  <a:ext cx="103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put penna 15">
                  <a:extLst>
                    <a:ext uri="{FF2B5EF4-FFF2-40B4-BE49-F238E27FC236}">
                      <a16:creationId xmlns:a16="http://schemas.microsoft.com/office/drawing/2014/main" id="{50479B9F-D1BB-113D-B0B5-B66E318741B1}"/>
                    </a:ext>
                  </a:extLst>
                </p14:cNvPr>
                <p14:cNvContentPartPr/>
                <p14:nvPr/>
              </p14:nvContentPartPr>
              <p14:xfrm>
                <a:off x="7691662" y="5010382"/>
                <a:ext cx="98640" cy="60480"/>
              </p14:xfrm>
            </p:contentPart>
          </mc:Choice>
          <mc:Fallback xmlns="">
            <p:pic>
              <p:nvPicPr>
                <p:cNvPr id="16" name="Input penna 15">
                  <a:extLst>
                    <a:ext uri="{FF2B5EF4-FFF2-40B4-BE49-F238E27FC236}">
                      <a16:creationId xmlns:a16="http://schemas.microsoft.com/office/drawing/2014/main" id="{50479B9F-D1BB-113D-B0B5-B66E318741B1}"/>
                    </a:ext>
                  </a:extLst>
                </p:cNvPr>
                <p:cNvPicPr/>
                <p:nvPr/>
              </p:nvPicPr>
              <p:blipFill>
                <a:blip r:embed="rId16"/>
                <a:stretch>
                  <a:fillRect/>
                </a:stretch>
              </p:blipFill>
              <p:spPr>
                <a:xfrm>
                  <a:off x="7685542" y="5004262"/>
                  <a:ext cx="110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put penna 16">
                  <a:extLst>
                    <a:ext uri="{FF2B5EF4-FFF2-40B4-BE49-F238E27FC236}">
                      <a16:creationId xmlns:a16="http://schemas.microsoft.com/office/drawing/2014/main" id="{14E59533-0BD8-D434-A57D-8436C31D2C34}"/>
                    </a:ext>
                  </a:extLst>
                </p14:cNvPr>
                <p14:cNvContentPartPr/>
                <p14:nvPr/>
              </p14:nvContentPartPr>
              <p14:xfrm>
                <a:off x="7772302" y="4605382"/>
                <a:ext cx="174240" cy="268200"/>
              </p14:xfrm>
            </p:contentPart>
          </mc:Choice>
          <mc:Fallback xmlns="">
            <p:pic>
              <p:nvPicPr>
                <p:cNvPr id="17" name="Input penna 16">
                  <a:extLst>
                    <a:ext uri="{FF2B5EF4-FFF2-40B4-BE49-F238E27FC236}">
                      <a16:creationId xmlns:a16="http://schemas.microsoft.com/office/drawing/2014/main" id="{14E59533-0BD8-D434-A57D-8436C31D2C34}"/>
                    </a:ext>
                  </a:extLst>
                </p:cNvPr>
                <p:cNvPicPr/>
                <p:nvPr/>
              </p:nvPicPr>
              <p:blipFill>
                <a:blip r:embed="rId18"/>
                <a:stretch>
                  <a:fillRect/>
                </a:stretch>
              </p:blipFill>
              <p:spPr>
                <a:xfrm>
                  <a:off x="7766182" y="4599262"/>
                  <a:ext cx="1864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put penna 17">
                  <a:extLst>
                    <a:ext uri="{FF2B5EF4-FFF2-40B4-BE49-F238E27FC236}">
                      <a16:creationId xmlns:a16="http://schemas.microsoft.com/office/drawing/2014/main" id="{FCBFD3B7-1D5C-D7C0-76CA-458800155E44}"/>
                    </a:ext>
                  </a:extLst>
                </p14:cNvPr>
                <p14:cNvContentPartPr/>
                <p14:nvPr/>
              </p14:nvContentPartPr>
              <p14:xfrm>
                <a:off x="7980022" y="5012542"/>
                <a:ext cx="8640" cy="360"/>
              </p14:xfrm>
            </p:contentPart>
          </mc:Choice>
          <mc:Fallback xmlns="">
            <p:pic>
              <p:nvPicPr>
                <p:cNvPr id="18" name="Input penna 17">
                  <a:extLst>
                    <a:ext uri="{FF2B5EF4-FFF2-40B4-BE49-F238E27FC236}">
                      <a16:creationId xmlns:a16="http://schemas.microsoft.com/office/drawing/2014/main" id="{FCBFD3B7-1D5C-D7C0-76CA-458800155E44}"/>
                    </a:ext>
                  </a:extLst>
                </p:cNvPr>
                <p:cNvPicPr/>
                <p:nvPr/>
              </p:nvPicPr>
              <p:blipFill>
                <a:blip r:embed="rId20"/>
                <a:stretch>
                  <a:fillRect/>
                </a:stretch>
              </p:blipFill>
              <p:spPr>
                <a:xfrm>
                  <a:off x="7973902" y="5006422"/>
                  <a:ext cx="20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put penna 19">
                  <a:extLst>
                    <a:ext uri="{FF2B5EF4-FFF2-40B4-BE49-F238E27FC236}">
                      <a16:creationId xmlns:a16="http://schemas.microsoft.com/office/drawing/2014/main" id="{EA4A2A5D-E727-0E71-1D5A-04268C2F435A}"/>
                    </a:ext>
                  </a:extLst>
                </p14:cNvPr>
                <p14:cNvContentPartPr/>
                <p14:nvPr/>
              </p14:nvContentPartPr>
              <p14:xfrm>
                <a:off x="7971742" y="4571902"/>
                <a:ext cx="176760" cy="329400"/>
              </p14:xfrm>
            </p:contentPart>
          </mc:Choice>
          <mc:Fallback xmlns="">
            <p:pic>
              <p:nvPicPr>
                <p:cNvPr id="20" name="Input penna 19">
                  <a:extLst>
                    <a:ext uri="{FF2B5EF4-FFF2-40B4-BE49-F238E27FC236}">
                      <a16:creationId xmlns:a16="http://schemas.microsoft.com/office/drawing/2014/main" id="{EA4A2A5D-E727-0E71-1D5A-04268C2F435A}"/>
                    </a:ext>
                  </a:extLst>
                </p:cNvPr>
                <p:cNvPicPr/>
                <p:nvPr/>
              </p:nvPicPr>
              <p:blipFill>
                <a:blip r:embed="rId22"/>
                <a:stretch>
                  <a:fillRect/>
                </a:stretch>
              </p:blipFill>
              <p:spPr>
                <a:xfrm>
                  <a:off x="7965622" y="4565782"/>
                  <a:ext cx="1890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put penna 20">
                  <a:extLst>
                    <a:ext uri="{FF2B5EF4-FFF2-40B4-BE49-F238E27FC236}">
                      <a16:creationId xmlns:a16="http://schemas.microsoft.com/office/drawing/2014/main" id="{7E9319EF-D89D-C9FC-8ED5-C50E77BF46D9}"/>
                    </a:ext>
                  </a:extLst>
                </p14:cNvPr>
                <p14:cNvContentPartPr/>
                <p14:nvPr/>
              </p14:nvContentPartPr>
              <p14:xfrm>
                <a:off x="8179822" y="5029102"/>
                <a:ext cx="7200" cy="1800"/>
              </p14:xfrm>
            </p:contentPart>
          </mc:Choice>
          <mc:Fallback xmlns="">
            <p:pic>
              <p:nvPicPr>
                <p:cNvPr id="21" name="Input penna 20">
                  <a:extLst>
                    <a:ext uri="{FF2B5EF4-FFF2-40B4-BE49-F238E27FC236}">
                      <a16:creationId xmlns:a16="http://schemas.microsoft.com/office/drawing/2014/main" id="{7E9319EF-D89D-C9FC-8ED5-C50E77BF46D9}"/>
                    </a:ext>
                  </a:extLst>
                </p:cNvPr>
                <p:cNvPicPr/>
                <p:nvPr/>
              </p:nvPicPr>
              <p:blipFill>
                <a:blip r:embed="rId24"/>
                <a:stretch>
                  <a:fillRect/>
                </a:stretch>
              </p:blipFill>
              <p:spPr>
                <a:xfrm>
                  <a:off x="8173702" y="5022982"/>
                  <a:ext cx="19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put penna 22">
                  <a:extLst>
                    <a:ext uri="{FF2B5EF4-FFF2-40B4-BE49-F238E27FC236}">
                      <a16:creationId xmlns:a16="http://schemas.microsoft.com/office/drawing/2014/main" id="{0A31F76E-2597-C818-27E9-9BB7877E5E73}"/>
                    </a:ext>
                  </a:extLst>
                </p14:cNvPr>
                <p14:cNvContentPartPr/>
                <p14:nvPr/>
              </p14:nvContentPartPr>
              <p14:xfrm>
                <a:off x="7722262" y="5020462"/>
                <a:ext cx="26280" cy="39960"/>
              </p14:xfrm>
            </p:contentPart>
          </mc:Choice>
          <mc:Fallback xmlns="">
            <p:pic>
              <p:nvPicPr>
                <p:cNvPr id="23" name="Input penna 22">
                  <a:extLst>
                    <a:ext uri="{FF2B5EF4-FFF2-40B4-BE49-F238E27FC236}">
                      <a16:creationId xmlns:a16="http://schemas.microsoft.com/office/drawing/2014/main" id="{0A31F76E-2597-C818-27E9-9BB7877E5E73}"/>
                    </a:ext>
                  </a:extLst>
                </p:cNvPr>
                <p:cNvPicPr/>
                <p:nvPr/>
              </p:nvPicPr>
              <p:blipFill>
                <a:blip r:embed="rId26"/>
                <a:stretch>
                  <a:fillRect/>
                </a:stretch>
              </p:blipFill>
              <p:spPr>
                <a:xfrm>
                  <a:off x="7716142" y="5014342"/>
                  <a:ext cx="38520" cy="52200"/>
                </a:xfrm>
                <a:prstGeom prst="rect">
                  <a:avLst/>
                </a:prstGeom>
              </p:spPr>
            </p:pic>
          </mc:Fallback>
        </mc:AlternateContent>
      </p:grpSp>
      <p:grpSp>
        <p:nvGrpSpPr>
          <p:cNvPr id="28" name="Gruppo 27">
            <a:extLst>
              <a:ext uri="{FF2B5EF4-FFF2-40B4-BE49-F238E27FC236}">
                <a16:creationId xmlns:a16="http://schemas.microsoft.com/office/drawing/2014/main" id="{390E6530-0867-6188-3A84-EB9AF935A800}"/>
              </a:ext>
            </a:extLst>
          </p:cNvPr>
          <p:cNvGrpSpPr/>
          <p:nvPr/>
        </p:nvGrpSpPr>
        <p:grpSpPr>
          <a:xfrm>
            <a:off x="6025222" y="3000862"/>
            <a:ext cx="1258560" cy="772200"/>
            <a:chOff x="6025222" y="3000862"/>
            <a:chExt cx="1258560" cy="772200"/>
          </a:xfrm>
        </p:grpSpPr>
        <mc:AlternateContent xmlns:mc="http://schemas.openxmlformats.org/markup-compatibility/2006" xmlns:p14="http://schemas.microsoft.com/office/powerpoint/2010/main">
          <mc:Choice Requires="p14">
            <p:contentPart p14:bwMode="auto" r:id="rId27">
              <p14:nvContentPartPr>
                <p14:cNvPr id="25" name="Input penna 24">
                  <a:extLst>
                    <a:ext uri="{FF2B5EF4-FFF2-40B4-BE49-F238E27FC236}">
                      <a16:creationId xmlns:a16="http://schemas.microsoft.com/office/drawing/2014/main" id="{E9F85743-8D34-6C3B-6365-8F473B36706B}"/>
                    </a:ext>
                  </a:extLst>
                </p14:cNvPr>
                <p14:cNvContentPartPr/>
                <p14:nvPr/>
              </p14:nvContentPartPr>
              <p14:xfrm>
                <a:off x="6025222" y="3000862"/>
                <a:ext cx="34920" cy="661680"/>
              </p14:xfrm>
            </p:contentPart>
          </mc:Choice>
          <mc:Fallback xmlns="">
            <p:pic>
              <p:nvPicPr>
                <p:cNvPr id="25" name="Input penna 24">
                  <a:extLst>
                    <a:ext uri="{FF2B5EF4-FFF2-40B4-BE49-F238E27FC236}">
                      <a16:creationId xmlns:a16="http://schemas.microsoft.com/office/drawing/2014/main" id="{E9F85743-8D34-6C3B-6365-8F473B36706B}"/>
                    </a:ext>
                  </a:extLst>
                </p:cNvPr>
                <p:cNvPicPr/>
                <p:nvPr/>
              </p:nvPicPr>
              <p:blipFill>
                <a:blip r:embed="rId28"/>
                <a:stretch>
                  <a:fillRect/>
                </a:stretch>
              </p:blipFill>
              <p:spPr>
                <a:xfrm>
                  <a:off x="6019102" y="2994742"/>
                  <a:ext cx="4716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put penna 25">
                  <a:extLst>
                    <a:ext uri="{FF2B5EF4-FFF2-40B4-BE49-F238E27FC236}">
                      <a16:creationId xmlns:a16="http://schemas.microsoft.com/office/drawing/2014/main" id="{3794286F-EC22-1B67-4B83-B43F7F2B3095}"/>
                    </a:ext>
                  </a:extLst>
                </p14:cNvPr>
                <p14:cNvContentPartPr/>
                <p14:nvPr/>
              </p14:nvContentPartPr>
              <p14:xfrm>
                <a:off x="6051502" y="3017422"/>
                <a:ext cx="643320" cy="755640"/>
              </p14:xfrm>
            </p:contentPart>
          </mc:Choice>
          <mc:Fallback xmlns="">
            <p:pic>
              <p:nvPicPr>
                <p:cNvPr id="26" name="Input penna 25">
                  <a:extLst>
                    <a:ext uri="{FF2B5EF4-FFF2-40B4-BE49-F238E27FC236}">
                      <a16:creationId xmlns:a16="http://schemas.microsoft.com/office/drawing/2014/main" id="{3794286F-EC22-1B67-4B83-B43F7F2B3095}"/>
                    </a:ext>
                  </a:extLst>
                </p:cNvPr>
                <p:cNvPicPr/>
                <p:nvPr/>
              </p:nvPicPr>
              <p:blipFill>
                <a:blip r:embed="rId30"/>
                <a:stretch>
                  <a:fillRect/>
                </a:stretch>
              </p:blipFill>
              <p:spPr>
                <a:xfrm>
                  <a:off x="6045382" y="3011302"/>
                  <a:ext cx="65556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put penna 26">
                  <a:extLst>
                    <a:ext uri="{FF2B5EF4-FFF2-40B4-BE49-F238E27FC236}">
                      <a16:creationId xmlns:a16="http://schemas.microsoft.com/office/drawing/2014/main" id="{5A890850-DC04-B62A-EEE8-4A7BC36E0E66}"/>
                    </a:ext>
                  </a:extLst>
                </p14:cNvPr>
                <p14:cNvContentPartPr/>
                <p14:nvPr/>
              </p14:nvContentPartPr>
              <p14:xfrm>
                <a:off x="6840622" y="3315862"/>
                <a:ext cx="443160" cy="342360"/>
              </p14:xfrm>
            </p:contentPart>
          </mc:Choice>
          <mc:Fallback xmlns="">
            <p:pic>
              <p:nvPicPr>
                <p:cNvPr id="27" name="Input penna 26">
                  <a:extLst>
                    <a:ext uri="{FF2B5EF4-FFF2-40B4-BE49-F238E27FC236}">
                      <a16:creationId xmlns:a16="http://schemas.microsoft.com/office/drawing/2014/main" id="{5A890850-DC04-B62A-EEE8-4A7BC36E0E66}"/>
                    </a:ext>
                  </a:extLst>
                </p:cNvPr>
                <p:cNvPicPr/>
                <p:nvPr/>
              </p:nvPicPr>
              <p:blipFill>
                <a:blip r:embed="rId32"/>
                <a:stretch>
                  <a:fillRect/>
                </a:stretch>
              </p:blipFill>
              <p:spPr>
                <a:xfrm>
                  <a:off x="6834502" y="3309742"/>
                  <a:ext cx="455400" cy="35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9" name="Input penna 28">
                <a:extLst>
                  <a:ext uri="{FF2B5EF4-FFF2-40B4-BE49-F238E27FC236}">
                    <a16:creationId xmlns:a16="http://schemas.microsoft.com/office/drawing/2014/main" id="{3CC87B14-4900-731C-50F5-4AF579859487}"/>
                  </a:ext>
                </a:extLst>
              </p14:cNvPr>
              <p14:cNvContentPartPr/>
              <p14:nvPr/>
            </p14:nvContentPartPr>
            <p14:xfrm>
              <a:off x="5951782" y="3881782"/>
              <a:ext cx="1456920" cy="26280"/>
            </p14:xfrm>
          </p:contentPart>
        </mc:Choice>
        <mc:Fallback xmlns="">
          <p:pic>
            <p:nvPicPr>
              <p:cNvPr id="29" name="Input penna 28">
                <a:extLst>
                  <a:ext uri="{FF2B5EF4-FFF2-40B4-BE49-F238E27FC236}">
                    <a16:creationId xmlns:a16="http://schemas.microsoft.com/office/drawing/2014/main" id="{3CC87B14-4900-731C-50F5-4AF579859487}"/>
                  </a:ext>
                </a:extLst>
              </p:cNvPr>
              <p:cNvPicPr/>
              <p:nvPr/>
            </p:nvPicPr>
            <p:blipFill>
              <a:blip r:embed="rId34"/>
              <a:stretch>
                <a:fillRect/>
              </a:stretch>
            </p:blipFill>
            <p:spPr>
              <a:xfrm>
                <a:off x="5945662" y="3875662"/>
                <a:ext cx="1469160" cy="38520"/>
              </a:xfrm>
              <a:prstGeom prst="rect">
                <a:avLst/>
              </a:prstGeom>
            </p:spPr>
          </p:pic>
        </mc:Fallback>
      </mc:AlternateContent>
    </p:spTree>
    <p:extLst>
      <p:ext uri="{BB962C8B-B14F-4D97-AF65-F5344CB8AC3E}">
        <p14:creationId xmlns:p14="http://schemas.microsoft.com/office/powerpoint/2010/main" val="158984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6822018-5624-2380-D30D-96E0DE678C15}"/>
              </a:ext>
            </a:extLst>
          </p:cNvPr>
          <p:cNvSpPr>
            <a:spLocks noGrp="1"/>
          </p:cNvSpPr>
          <p:nvPr>
            <p:ph type="ftr" sz="quarter" idx="11"/>
          </p:nvPr>
        </p:nvSpPr>
        <p:spPr/>
        <p:txBody>
          <a:bodyPr/>
          <a:lstStyle/>
          <a:p>
            <a:r>
              <a:rPr lang="it-IT" sz="1200" b="0" strike="noStrike" spc="-1" dirty="0">
                <a:solidFill>
                  <a:schemeClr val="tx1"/>
                </a:solidFill>
                <a:latin typeface="Times New Roman"/>
              </a:rPr>
              <a:t>dott. Giampaolo De Simone</a:t>
            </a:r>
          </a:p>
        </p:txBody>
      </p:sp>
      <p:sp>
        <p:nvSpPr>
          <p:cNvPr id="3" name="Segnaposto numero diapositiva 2">
            <a:extLst>
              <a:ext uri="{FF2B5EF4-FFF2-40B4-BE49-F238E27FC236}">
                <a16:creationId xmlns:a16="http://schemas.microsoft.com/office/drawing/2014/main" id="{BA14D93F-4A09-9078-EA59-0D8C7C901AEE}"/>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25</a:t>
            </a:fld>
            <a:endParaRPr lang="it-IT" sz="2400" b="0" strike="noStrike" spc="-1">
              <a:latin typeface="Times New Roman"/>
            </a:endParaRPr>
          </a:p>
        </p:txBody>
      </p:sp>
      <p:pic>
        <p:nvPicPr>
          <p:cNvPr id="5" name="Immagine 4">
            <a:extLst>
              <a:ext uri="{FF2B5EF4-FFF2-40B4-BE49-F238E27FC236}">
                <a16:creationId xmlns:a16="http://schemas.microsoft.com/office/drawing/2014/main" id="{6988ECD3-6C5E-7AE2-A330-F62D2C114D45}"/>
              </a:ext>
            </a:extLst>
          </p:cNvPr>
          <p:cNvPicPr>
            <a:picLocks noChangeAspect="1"/>
          </p:cNvPicPr>
          <p:nvPr/>
        </p:nvPicPr>
        <p:blipFill>
          <a:blip r:embed="rId2"/>
          <a:stretch>
            <a:fillRect/>
          </a:stretch>
        </p:blipFill>
        <p:spPr>
          <a:xfrm>
            <a:off x="594945" y="1503491"/>
            <a:ext cx="8388849" cy="3455784"/>
          </a:xfrm>
          <a:prstGeom prst="rect">
            <a:avLst/>
          </a:prstGeom>
        </p:spPr>
      </p:pic>
      <p:sp>
        <p:nvSpPr>
          <p:cNvPr id="6" name="Rettangolo 5">
            <a:extLst>
              <a:ext uri="{FF2B5EF4-FFF2-40B4-BE49-F238E27FC236}">
                <a16:creationId xmlns:a16="http://schemas.microsoft.com/office/drawing/2014/main" id="{78AF0D39-E3F0-94E8-76EB-687EBD547650}"/>
              </a:ext>
            </a:extLst>
          </p:cNvPr>
          <p:cNvSpPr/>
          <p:nvPr/>
        </p:nvSpPr>
        <p:spPr>
          <a:xfrm>
            <a:off x="5386792" y="1101122"/>
            <a:ext cx="3402150" cy="769441"/>
          </a:xfrm>
          <a:prstGeom prst="rect">
            <a:avLst/>
          </a:prstGeom>
          <a:noFill/>
        </p:spPr>
        <p:txBody>
          <a:bodyPr wrap="none" lIns="91440" tIns="45720" rIns="91440" bIns="45720">
            <a:spAutoFit/>
          </a:bodyPr>
          <a:lstStyle/>
          <a:p>
            <a:pPr algn="ctr"/>
            <a:r>
              <a:rPr lang="it-IT"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Scelgo questo</a:t>
            </a:r>
            <a:endParaRPr lang="it-IT"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asellaDiTesto 6">
            <a:extLst>
              <a:ext uri="{FF2B5EF4-FFF2-40B4-BE49-F238E27FC236}">
                <a16:creationId xmlns:a16="http://schemas.microsoft.com/office/drawing/2014/main" id="{3B2EA4A4-EDFA-512E-089D-EC47519013F8}"/>
              </a:ext>
            </a:extLst>
          </p:cNvPr>
          <p:cNvSpPr txBox="1"/>
          <p:nvPr/>
        </p:nvSpPr>
        <p:spPr>
          <a:xfrm>
            <a:off x="594945" y="5387546"/>
            <a:ext cx="7360092" cy="369332"/>
          </a:xfrm>
          <a:prstGeom prst="rect">
            <a:avLst/>
          </a:prstGeom>
          <a:noFill/>
        </p:spPr>
        <p:txBody>
          <a:bodyPr wrap="none" rtlCol="0">
            <a:spAutoFit/>
          </a:bodyPr>
          <a:lstStyle/>
          <a:p>
            <a:r>
              <a:rPr lang="it-IT" dirty="0"/>
              <a:t>Rammentiamo che nel caso dell’esempio le Entrate diverse sono € 64.201,48</a:t>
            </a:r>
          </a:p>
        </p:txBody>
      </p:sp>
      <p:cxnSp>
        <p:nvCxnSpPr>
          <p:cNvPr id="9" name="Connettore 2 8">
            <a:extLst>
              <a:ext uri="{FF2B5EF4-FFF2-40B4-BE49-F238E27FC236}">
                <a16:creationId xmlns:a16="http://schemas.microsoft.com/office/drawing/2014/main" id="{ADDBE3C8-8FE7-1595-75F0-F0FA2B168E29}"/>
              </a:ext>
            </a:extLst>
          </p:cNvPr>
          <p:cNvCxnSpPr/>
          <p:nvPr/>
        </p:nvCxnSpPr>
        <p:spPr>
          <a:xfrm>
            <a:off x="5529441" y="4138126"/>
            <a:ext cx="1820562" cy="121192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0" name="Input penna 9">
                <a:extLst>
                  <a:ext uri="{FF2B5EF4-FFF2-40B4-BE49-F238E27FC236}">
                    <a16:creationId xmlns:a16="http://schemas.microsoft.com/office/drawing/2014/main" id="{90850E13-3BFA-76B1-4856-BAA6299D3DF9}"/>
                  </a:ext>
                </a:extLst>
              </p14:cNvPr>
              <p14:cNvContentPartPr/>
              <p14:nvPr/>
            </p14:nvContentPartPr>
            <p14:xfrm>
              <a:off x="6040342" y="5053222"/>
              <a:ext cx="1886760" cy="1093320"/>
            </p14:xfrm>
          </p:contentPart>
        </mc:Choice>
        <mc:Fallback xmlns="">
          <p:pic>
            <p:nvPicPr>
              <p:cNvPr id="10" name="Input penna 9">
                <a:extLst>
                  <a:ext uri="{FF2B5EF4-FFF2-40B4-BE49-F238E27FC236}">
                    <a16:creationId xmlns:a16="http://schemas.microsoft.com/office/drawing/2014/main" id="{90850E13-3BFA-76B1-4856-BAA6299D3DF9}"/>
                  </a:ext>
                </a:extLst>
              </p:cNvPr>
              <p:cNvPicPr/>
              <p:nvPr/>
            </p:nvPicPr>
            <p:blipFill>
              <a:blip r:embed="rId4"/>
              <a:stretch>
                <a:fillRect/>
              </a:stretch>
            </p:blipFill>
            <p:spPr>
              <a:xfrm>
                <a:off x="6034222" y="5047102"/>
                <a:ext cx="1899000" cy="1105560"/>
              </a:xfrm>
              <a:prstGeom prst="rect">
                <a:avLst/>
              </a:prstGeom>
            </p:spPr>
          </p:pic>
        </mc:Fallback>
      </mc:AlternateContent>
      <p:grpSp>
        <p:nvGrpSpPr>
          <p:cNvPr id="19" name="Gruppo 18">
            <a:extLst>
              <a:ext uri="{FF2B5EF4-FFF2-40B4-BE49-F238E27FC236}">
                <a16:creationId xmlns:a16="http://schemas.microsoft.com/office/drawing/2014/main" id="{E6387C62-21B0-E5AA-6C20-DF756A35C390}"/>
              </a:ext>
            </a:extLst>
          </p:cNvPr>
          <p:cNvGrpSpPr/>
          <p:nvPr/>
        </p:nvGrpSpPr>
        <p:grpSpPr>
          <a:xfrm>
            <a:off x="7513462" y="4472182"/>
            <a:ext cx="1365840" cy="607320"/>
            <a:chOff x="7513462" y="4472182"/>
            <a:chExt cx="1365840" cy="607320"/>
          </a:xfrm>
        </p:grpSpPr>
        <mc:AlternateContent xmlns:mc="http://schemas.openxmlformats.org/markup-compatibility/2006" xmlns:p14="http://schemas.microsoft.com/office/powerpoint/2010/main">
          <mc:Choice Requires="p14">
            <p:contentPart p14:bwMode="auto" r:id="rId5">
              <p14:nvContentPartPr>
                <p14:cNvPr id="11" name="Input penna 10">
                  <a:extLst>
                    <a:ext uri="{FF2B5EF4-FFF2-40B4-BE49-F238E27FC236}">
                      <a16:creationId xmlns:a16="http://schemas.microsoft.com/office/drawing/2014/main" id="{AA6E56B5-DB66-D185-4E19-0476ED4595A1}"/>
                    </a:ext>
                  </a:extLst>
                </p14:cNvPr>
                <p14:cNvContentPartPr/>
                <p14:nvPr/>
              </p14:nvContentPartPr>
              <p14:xfrm>
                <a:off x="7513462" y="4713382"/>
                <a:ext cx="343080" cy="225720"/>
              </p14:xfrm>
            </p:contentPart>
          </mc:Choice>
          <mc:Fallback xmlns="">
            <p:pic>
              <p:nvPicPr>
                <p:cNvPr id="11" name="Input penna 10">
                  <a:extLst>
                    <a:ext uri="{FF2B5EF4-FFF2-40B4-BE49-F238E27FC236}">
                      <a16:creationId xmlns:a16="http://schemas.microsoft.com/office/drawing/2014/main" id="{AA6E56B5-DB66-D185-4E19-0476ED4595A1}"/>
                    </a:ext>
                  </a:extLst>
                </p:cNvPr>
                <p:cNvPicPr/>
                <p:nvPr/>
              </p:nvPicPr>
              <p:blipFill>
                <a:blip r:embed="rId6"/>
                <a:stretch>
                  <a:fillRect/>
                </a:stretch>
              </p:blipFill>
              <p:spPr>
                <a:xfrm>
                  <a:off x="7507342" y="4707262"/>
                  <a:ext cx="3553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put penna 11">
                  <a:extLst>
                    <a:ext uri="{FF2B5EF4-FFF2-40B4-BE49-F238E27FC236}">
                      <a16:creationId xmlns:a16="http://schemas.microsoft.com/office/drawing/2014/main" id="{75537CB1-EB7E-8B7F-E8DA-A425056C80D5}"/>
                    </a:ext>
                  </a:extLst>
                </p14:cNvPr>
                <p14:cNvContentPartPr/>
                <p14:nvPr/>
              </p14:nvContentPartPr>
              <p14:xfrm>
                <a:off x="7522822" y="5004262"/>
                <a:ext cx="319680" cy="75240"/>
              </p14:xfrm>
            </p:contentPart>
          </mc:Choice>
          <mc:Fallback xmlns="">
            <p:pic>
              <p:nvPicPr>
                <p:cNvPr id="12" name="Input penna 11">
                  <a:extLst>
                    <a:ext uri="{FF2B5EF4-FFF2-40B4-BE49-F238E27FC236}">
                      <a16:creationId xmlns:a16="http://schemas.microsoft.com/office/drawing/2014/main" id="{75537CB1-EB7E-8B7F-E8DA-A425056C80D5}"/>
                    </a:ext>
                  </a:extLst>
                </p:cNvPr>
                <p:cNvPicPr/>
                <p:nvPr/>
              </p:nvPicPr>
              <p:blipFill>
                <a:blip r:embed="rId8"/>
                <a:stretch>
                  <a:fillRect/>
                </a:stretch>
              </p:blipFill>
              <p:spPr>
                <a:xfrm>
                  <a:off x="7516702" y="4998142"/>
                  <a:ext cx="331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put penna 13">
                  <a:extLst>
                    <a:ext uri="{FF2B5EF4-FFF2-40B4-BE49-F238E27FC236}">
                      <a16:creationId xmlns:a16="http://schemas.microsoft.com/office/drawing/2014/main" id="{A22BAC06-422A-B320-AEFC-28534A4BA49E}"/>
                    </a:ext>
                  </a:extLst>
                </p14:cNvPr>
                <p14:cNvContentPartPr/>
                <p14:nvPr/>
              </p14:nvContentPartPr>
              <p14:xfrm>
                <a:off x="8119702" y="4521862"/>
                <a:ext cx="144720" cy="377280"/>
              </p14:xfrm>
            </p:contentPart>
          </mc:Choice>
          <mc:Fallback xmlns="">
            <p:pic>
              <p:nvPicPr>
                <p:cNvPr id="14" name="Input penna 13">
                  <a:extLst>
                    <a:ext uri="{FF2B5EF4-FFF2-40B4-BE49-F238E27FC236}">
                      <a16:creationId xmlns:a16="http://schemas.microsoft.com/office/drawing/2014/main" id="{A22BAC06-422A-B320-AEFC-28534A4BA49E}"/>
                    </a:ext>
                  </a:extLst>
                </p:cNvPr>
                <p:cNvPicPr/>
                <p:nvPr/>
              </p:nvPicPr>
              <p:blipFill>
                <a:blip r:embed="rId10"/>
                <a:stretch>
                  <a:fillRect/>
                </a:stretch>
              </p:blipFill>
              <p:spPr>
                <a:xfrm>
                  <a:off x="8113582" y="4515742"/>
                  <a:ext cx="15696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put penna 14">
                  <a:extLst>
                    <a:ext uri="{FF2B5EF4-FFF2-40B4-BE49-F238E27FC236}">
                      <a16:creationId xmlns:a16="http://schemas.microsoft.com/office/drawing/2014/main" id="{8FDD0EC2-87D9-5953-9A63-FAF3EB029C58}"/>
                    </a:ext>
                  </a:extLst>
                </p14:cNvPr>
                <p14:cNvContentPartPr/>
                <p14:nvPr/>
              </p14:nvContentPartPr>
              <p14:xfrm>
                <a:off x="8345062" y="4538782"/>
                <a:ext cx="176040" cy="293040"/>
              </p14:xfrm>
            </p:contentPart>
          </mc:Choice>
          <mc:Fallback xmlns="">
            <p:pic>
              <p:nvPicPr>
                <p:cNvPr id="15" name="Input penna 14">
                  <a:extLst>
                    <a:ext uri="{FF2B5EF4-FFF2-40B4-BE49-F238E27FC236}">
                      <a16:creationId xmlns:a16="http://schemas.microsoft.com/office/drawing/2014/main" id="{8FDD0EC2-87D9-5953-9A63-FAF3EB029C58}"/>
                    </a:ext>
                  </a:extLst>
                </p:cNvPr>
                <p:cNvPicPr/>
                <p:nvPr/>
              </p:nvPicPr>
              <p:blipFill>
                <a:blip r:embed="rId12"/>
                <a:stretch>
                  <a:fillRect/>
                </a:stretch>
              </p:blipFill>
              <p:spPr>
                <a:xfrm>
                  <a:off x="8338942" y="4532662"/>
                  <a:ext cx="1882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put penna 15">
                  <a:extLst>
                    <a:ext uri="{FF2B5EF4-FFF2-40B4-BE49-F238E27FC236}">
                      <a16:creationId xmlns:a16="http://schemas.microsoft.com/office/drawing/2014/main" id="{A8C8B6BD-4CFA-759C-1886-31A24E223B09}"/>
                    </a:ext>
                  </a:extLst>
                </p14:cNvPr>
                <p14:cNvContentPartPr/>
                <p14:nvPr/>
              </p14:nvContentPartPr>
              <p14:xfrm>
                <a:off x="8696782" y="4488742"/>
                <a:ext cx="156600" cy="337680"/>
              </p14:xfrm>
            </p:contentPart>
          </mc:Choice>
          <mc:Fallback xmlns="">
            <p:pic>
              <p:nvPicPr>
                <p:cNvPr id="16" name="Input penna 15">
                  <a:extLst>
                    <a:ext uri="{FF2B5EF4-FFF2-40B4-BE49-F238E27FC236}">
                      <a16:creationId xmlns:a16="http://schemas.microsoft.com/office/drawing/2014/main" id="{A8C8B6BD-4CFA-759C-1886-31A24E223B09}"/>
                    </a:ext>
                  </a:extLst>
                </p:cNvPr>
                <p:cNvPicPr/>
                <p:nvPr/>
              </p:nvPicPr>
              <p:blipFill>
                <a:blip r:embed="rId14"/>
                <a:stretch>
                  <a:fillRect/>
                </a:stretch>
              </p:blipFill>
              <p:spPr>
                <a:xfrm>
                  <a:off x="8690662" y="4482622"/>
                  <a:ext cx="1688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put penna 16">
                  <a:extLst>
                    <a:ext uri="{FF2B5EF4-FFF2-40B4-BE49-F238E27FC236}">
                      <a16:creationId xmlns:a16="http://schemas.microsoft.com/office/drawing/2014/main" id="{31B64192-9109-6FCC-528D-9C71E31A2A58}"/>
                    </a:ext>
                  </a:extLst>
                </p14:cNvPr>
                <p14:cNvContentPartPr/>
                <p14:nvPr/>
              </p14:nvContentPartPr>
              <p14:xfrm>
                <a:off x="8620102" y="4472182"/>
                <a:ext cx="75960" cy="79920"/>
              </p14:xfrm>
            </p:contentPart>
          </mc:Choice>
          <mc:Fallback xmlns="">
            <p:pic>
              <p:nvPicPr>
                <p:cNvPr id="17" name="Input penna 16">
                  <a:extLst>
                    <a:ext uri="{FF2B5EF4-FFF2-40B4-BE49-F238E27FC236}">
                      <a16:creationId xmlns:a16="http://schemas.microsoft.com/office/drawing/2014/main" id="{31B64192-9109-6FCC-528D-9C71E31A2A58}"/>
                    </a:ext>
                  </a:extLst>
                </p:cNvPr>
                <p:cNvPicPr/>
                <p:nvPr/>
              </p:nvPicPr>
              <p:blipFill>
                <a:blip r:embed="rId16"/>
                <a:stretch>
                  <a:fillRect/>
                </a:stretch>
              </p:blipFill>
              <p:spPr>
                <a:xfrm>
                  <a:off x="8613982" y="4466062"/>
                  <a:ext cx="88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put penna 17">
                  <a:extLst>
                    <a:ext uri="{FF2B5EF4-FFF2-40B4-BE49-F238E27FC236}">
                      <a16:creationId xmlns:a16="http://schemas.microsoft.com/office/drawing/2014/main" id="{6EC3814B-AAF6-3C5B-5822-713B181ABE0E}"/>
                    </a:ext>
                  </a:extLst>
                </p14:cNvPr>
                <p14:cNvContentPartPr/>
                <p14:nvPr/>
              </p14:nvContentPartPr>
              <p14:xfrm>
                <a:off x="8788942" y="4729222"/>
                <a:ext cx="90360" cy="75960"/>
              </p14:xfrm>
            </p:contentPart>
          </mc:Choice>
          <mc:Fallback xmlns="">
            <p:pic>
              <p:nvPicPr>
                <p:cNvPr id="18" name="Input penna 17">
                  <a:extLst>
                    <a:ext uri="{FF2B5EF4-FFF2-40B4-BE49-F238E27FC236}">
                      <a16:creationId xmlns:a16="http://schemas.microsoft.com/office/drawing/2014/main" id="{6EC3814B-AAF6-3C5B-5822-713B181ABE0E}"/>
                    </a:ext>
                  </a:extLst>
                </p:cNvPr>
                <p:cNvPicPr/>
                <p:nvPr/>
              </p:nvPicPr>
              <p:blipFill>
                <a:blip r:embed="rId18"/>
                <a:stretch>
                  <a:fillRect/>
                </a:stretch>
              </p:blipFill>
              <p:spPr>
                <a:xfrm>
                  <a:off x="8782822" y="4723102"/>
                  <a:ext cx="102600" cy="88200"/>
                </a:xfrm>
                <a:prstGeom prst="rect">
                  <a:avLst/>
                </a:prstGeom>
              </p:spPr>
            </p:pic>
          </mc:Fallback>
        </mc:AlternateContent>
      </p:grpSp>
    </p:spTree>
    <p:extLst>
      <p:ext uri="{BB962C8B-B14F-4D97-AF65-F5344CB8AC3E}">
        <p14:creationId xmlns:p14="http://schemas.microsoft.com/office/powerpoint/2010/main" val="275294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6C237FBE-FC4A-200A-DBAB-4E625CC6049C}"/>
              </a:ext>
            </a:extLst>
          </p:cNvPr>
          <p:cNvSpPr>
            <a:spLocks noGrp="1"/>
          </p:cNvSpPr>
          <p:nvPr>
            <p:ph type="ftr" sz="quarter" idx="11"/>
          </p:nvPr>
        </p:nvSpPr>
        <p:spPr/>
        <p:txBody>
          <a:bodyPr/>
          <a:lstStyle/>
          <a:p>
            <a:r>
              <a:rPr lang="it-IT" sz="1200" b="0" strike="noStrike" spc="-1" dirty="0">
                <a:solidFill>
                  <a:schemeClr val="tx1"/>
                </a:solidFill>
                <a:latin typeface="Times New Roman"/>
              </a:rPr>
              <a:t>dott. Giampaolo De Simone</a:t>
            </a:r>
          </a:p>
        </p:txBody>
      </p:sp>
      <p:sp>
        <p:nvSpPr>
          <p:cNvPr id="3" name="Segnaposto numero diapositiva 2">
            <a:extLst>
              <a:ext uri="{FF2B5EF4-FFF2-40B4-BE49-F238E27FC236}">
                <a16:creationId xmlns:a16="http://schemas.microsoft.com/office/drawing/2014/main" id="{8F9809B8-EBF3-20D4-397A-551D33B14581}"/>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26</a:t>
            </a:fld>
            <a:endParaRPr lang="it-IT" sz="2400" b="0" strike="noStrike" spc="-1">
              <a:latin typeface="Times New Roman"/>
            </a:endParaRPr>
          </a:p>
        </p:txBody>
      </p:sp>
      <p:sp>
        <p:nvSpPr>
          <p:cNvPr id="5" name="CasellaDiTesto 4">
            <a:extLst>
              <a:ext uri="{FF2B5EF4-FFF2-40B4-BE49-F238E27FC236}">
                <a16:creationId xmlns:a16="http://schemas.microsoft.com/office/drawing/2014/main" id="{74B984D4-8E1F-AADF-36B5-8BBF8AC04CC9}"/>
              </a:ext>
            </a:extLst>
          </p:cNvPr>
          <p:cNvSpPr txBox="1"/>
          <p:nvPr/>
        </p:nvSpPr>
        <p:spPr>
          <a:xfrm>
            <a:off x="840259" y="1436613"/>
            <a:ext cx="7949514" cy="3970318"/>
          </a:xfrm>
          <a:prstGeom prst="rect">
            <a:avLst/>
          </a:prstGeom>
          <a:noFill/>
        </p:spPr>
        <p:txBody>
          <a:bodyPr wrap="square">
            <a:spAutoFit/>
          </a:bodyPr>
          <a:lstStyle/>
          <a:p>
            <a:r>
              <a:rPr lang="it-IT" sz="3600" b="1" dirty="0"/>
              <a:t>ENTE CHE SUPERA I LIMITI QUANTITATIVI DI SECONDARIETA’</a:t>
            </a:r>
          </a:p>
          <a:p>
            <a:r>
              <a:rPr lang="it-IT" sz="3600" b="1" dirty="0"/>
              <a:t>Che succede?</a:t>
            </a:r>
          </a:p>
          <a:p>
            <a:endParaRPr lang="it-IT" dirty="0"/>
          </a:p>
          <a:p>
            <a:r>
              <a:rPr lang="it-IT" dirty="0"/>
              <a:t>Ai sensi dell’articolo 4 dello stesso D.M.107/21, l’ente </a:t>
            </a:r>
            <a:r>
              <a:rPr lang="it-IT" b="1" u="sng" dirty="0"/>
              <a:t>ha l’obbligo di segnalarlo all’ufficio </a:t>
            </a:r>
            <a:r>
              <a:rPr lang="it-IT" dirty="0"/>
              <a:t>del </a:t>
            </a:r>
            <a:r>
              <a:rPr lang="it-IT" dirty="0" err="1"/>
              <a:t>Runts</a:t>
            </a:r>
            <a:r>
              <a:rPr lang="it-IT" dirty="0"/>
              <a:t> territorialmente competente entro 30 giorni dalla data di approvazione del bilancio. </a:t>
            </a:r>
          </a:p>
          <a:p>
            <a:r>
              <a:rPr lang="it-IT" dirty="0"/>
              <a:t>La </a:t>
            </a:r>
            <a:r>
              <a:rPr lang="it-IT" b="1" u="sng" dirty="0"/>
              <a:t>mancata segnalazione</a:t>
            </a:r>
            <a:r>
              <a:rPr lang="it-IT" dirty="0"/>
              <a:t>, tra l’altro ai sensi del comma terzo dell’art. 4 del DM 107, ha quale conseguenza la </a:t>
            </a:r>
            <a:r>
              <a:rPr lang="it-IT" b="1" u="sng" dirty="0"/>
              <a:t>cancellazione dell’ente dal </a:t>
            </a:r>
            <a:r>
              <a:rPr lang="it-IT" b="1" u="sng" dirty="0" err="1"/>
              <a:t>Runts</a:t>
            </a:r>
            <a:r>
              <a:rPr lang="it-IT" b="1" u="sng" dirty="0"/>
              <a:t> </a:t>
            </a:r>
            <a:r>
              <a:rPr lang="it-IT" dirty="0"/>
              <a:t>(con gli effetti a</a:t>
            </a:r>
          </a:p>
          <a:p>
            <a:r>
              <a:rPr lang="it-IT" dirty="0"/>
              <a:t>ciò collegati, tra i quali rientra anche la devoluzione del patrimonio ad altri Ets).</a:t>
            </a:r>
          </a:p>
          <a:p>
            <a:r>
              <a:rPr lang="it-IT" dirty="0"/>
              <a:t> </a:t>
            </a:r>
          </a:p>
        </p:txBody>
      </p:sp>
    </p:spTree>
    <p:extLst>
      <p:ext uri="{BB962C8B-B14F-4D97-AF65-F5344CB8AC3E}">
        <p14:creationId xmlns:p14="http://schemas.microsoft.com/office/powerpoint/2010/main" val="550166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F54D67D5-EAF0-FD5A-90C7-4D1E1D084345}"/>
              </a:ext>
            </a:extLst>
          </p:cNvPr>
          <p:cNvSpPr>
            <a:spLocks noGrp="1"/>
          </p:cNvSpPr>
          <p:nvPr>
            <p:ph type="ftr" sz="quarter" idx="11"/>
          </p:nvPr>
        </p:nvSpPr>
        <p:spPr/>
        <p:txBody>
          <a:bodyPr/>
          <a:lstStyle/>
          <a:p>
            <a:r>
              <a:rPr lang="it-IT" sz="1200" b="0" strike="noStrike" spc="-1" dirty="0">
                <a:solidFill>
                  <a:schemeClr val="tx1"/>
                </a:solidFill>
                <a:latin typeface="Times New Roman"/>
              </a:rPr>
              <a:t>dott. Giampaolo De Simone</a:t>
            </a:r>
          </a:p>
        </p:txBody>
      </p:sp>
      <p:sp>
        <p:nvSpPr>
          <p:cNvPr id="3" name="Segnaposto numero diapositiva 2">
            <a:extLst>
              <a:ext uri="{FF2B5EF4-FFF2-40B4-BE49-F238E27FC236}">
                <a16:creationId xmlns:a16="http://schemas.microsoft.com/office/drawing/2014/main" id="{87F47E74-6FD0-ADA7-73C4-E71F70915F8A}"/>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27</a:t>
            </a:fld>
            <a:endParaRPr lang="it-IT" sz="2400" b="0" strike="noStrike" spc="-1">
              <a:latin typeface="Times New Roman"/>
            </a:endParaRPr>
          </a:p>
        </p:txBody>
      </p:sp>
      <p:sp>
        <p:nvSpPr>
          <p:cNvPr id="5" name="CasellaDiTesto 4">
            <a:extLst>
              <a:ext uri="{FF2B5EF4-FFF2-40B4-BE49-F238E27FC236}">
                <a16:creationId xmlns:a16="http://schemas.microsoft.com/office/drawing/2014/main" id="{2EBEA26F-060D-C1B0-B58B-3C6E4AF3F846}"/>
              </a:ext>
            </a:extLst>
          </p:cNvPr>
          <p:cNvSpPr txBox="1"/>
          <p:nvPr/>
        </p:nvSpPr>
        <p:spPr>
          <a:xfrm>
            <a:off x="997569" y="1515916"/>
            <a:ext cx="6919784" cy="4247317"/>
          </a:xfrm>
          <a:prstGeom prst="rect">
            <a:avLst/>
          </a:prstGeom>
          <a:noFill/>
        </p:spPr>
        <p:txBody>
          <a:bodyPr wrap="square">
            <a:spAutoFit/>
          </a:bodyPr>
          <a:lstStyle/>
          <a:p>
            <a:endParaRPr lang="it-IT" dirty="0"/>
          </a:p>
          <a:p>
            <a:r>
              <a:rPr lang="it-IT" b="1" dirty="0"/>
              <a:t>Art. 4, secondo comma </a:t>
            </a:r>
            <a:r>
              <a:rPr lang="it-IT" dirty="0"/>
              <a:t>Dm 107/21 del decreto in parola secondo il quale l’ente che ha segnalato il mancato rispetto dei limiti </a:t>
            </a:r>
            <a:r>
              <a:rPr lang="it-IT" b="1" u="sng" dirty="0"/>
              <a:t>dovrà nell’esercizio successivo rientrare dello “sforamento” effettuato in una percentuale almeno pari alla misura del superamento dei limiti nell’esercizio precedente</a:t>
            </a:r>
            <a:r>
              <a:rPr lang="it-IT" dirty="0"/>
              <a:t>.</a:t>
            </a:r>
          </a:p>
          <a:p>
            <a:endParaRPr lang="it-IT" dirty="0"/>
          </a:p>
          <a:p>
            <a:r>
              <a:rPr lang="it-IT" dirty="0"/>
              <a:t>(esempi: </a:t>
            </a:r>
          </a:p>
          <a:p>
            <a:r>
              <a:rPr lang="it-IT" b="1" dirty="0"/>
              <a:t>1.</a:t>
            </a:r>
            <a:r>
              <a:rPr lang="it-IT" dirty="0"/>
              <a:t> Se il rapporto </a:t>
            </a:r>
            <a:r>
              <a:rPr lang="it-IT" dirty="0" err="1"/>
              <a:t>Ric</a:t>
            </a:r>
            <a:r>
              <a:rPr lang="it-IT" dirty="0"/>
              <a:t> diversi / ric. Totali era 44% allora era superiore di     </a:t>
            </a:r>
          </a:p>
          <a:p>
            <a:r>
              <a:rPr lang="it-IT" dirty="0"/>
              <a:t>     44% - 30% = </a:t>
            </a:r>
            <a:r>
              <a:rPr lang="it-IT" dirty="0">
                <a:solidFill>
                  <a:srgbClr val="FF0000"/>
                </a:solidFill>
              </a:rPr>
              <a:t>14%. </a:t>
            </a:r>
            <a:r>
              <a:rPr lang="it-IT" dirty="0"/>
              <a:t>Il prossimo anno dovrà essere al massimo 30%-14%     </a:t>
            </a:r>
          </a:p>
          <a:p>
            <a:r>
              <a:rPr lang="it-IT" dirty="0"/>
              <a:t>      = 16%)</a:t>
            </a:r>
          </a:p>
          <a:p>
            <a:r>
              <a:rPr lang="it-IT" b="1" dirty="0"/>
              <a:t>2.</a:t>
            </a:r>
            <a:r>
              <a:rPr lang="it-IT" dirty="0"/>
              <a:t> Se ho «sforato» del </a:t>
            </a:r>
            <a:r>
              <a:rPr lang="it-IT" dirty="0">
                <a:solidFill>
                  <a:srgbClr val="FF0000"/>
                </a:solidFill>
              </a:rPr>
              <a:t>12%</a:t>
            </a:r>
            <a:r>
              <a:rPr lang="it-IT" dirty="0"/>
              <a:t>  (secondo metodo)  cioè i ricavi diversi sono il  </a:t>
            </a:r>
          </a:p>
          <a:p>
            <a:r>
              <a:rPr lang="it-IT" dirty="0"/>
              <a:t>     78% rispetto alle costi complessivi, l’anno dopo, i ricavi diversi devono    </a:t>
            </a:r>
          </a:p>
          <a:p>
            <a:r>
              <a:rPr lang="it-IT" dirty="0"/>
              <a:t>     essere al massimo il 66%-12% =  54% dei costi complessivi)</a:t>
            </a:r>
          </a:p>
          <a:p>
            <a:endParaRPr lang="it-IT" dirty="0"/>
          </a:p>
        </p:txBody>
      </p:sp>
      <p:sp>
        <p:nvSpPr>
          <p:cNvPr id="6" name="CasellaDiTesto 5">
            <a:extLst>
              <a:ext uri="{FF2B5EF4-FFF2-40B4-BE49-F238E27FC236}">
                <a16:creationId xmlns:a16="http://schemas.microsoft.com/office/drawing/2014/main" id="{68585BD8-EF8D-8E46-A77F-B1AE494F8ED0}"/>
              </a:ext>
            </a:extLst>
          </p:cNvPr>
          <p:cNvSpPr txBox="1"/>
          <p:nvPr/>
        </p:nvSpPr>
        <p:spPr>
          <a:xfrm>
            <a:off x="997569" y="362465"/>
            <a:ext cx="7166919" cy="1261884"/>
          </a:xfrm>
          <a:prstGeom prst="rect">
            <a:avLst/>
          </a:prstGeom>
          <a:noFill/>
        </p:spPr>
        <p:txBody>
          <a:bodyPr wrap="square" rtlCol="0">
            <a:spAutoFit/>
          </a:bodyPr>
          <a:lstStyle/>
          <a:p>
            <a:r>
              <a:rPr lang="it-IT" sz="3800" b="1" dirty="0"/>
              <a:t>IL SECONDO ANNO DEVE RIENTRARE DALLO SFORAMENTO</a:t>
            </a:r>
          </a:p>
        </p:txBody>
      </p:sp>
    </p:spTree>
    <p:extLst>
      <p:ext uri="{BB962C8B-B14F-4D97-AF65-F5344CB8AC3E}">
        <p14:creationId xmlns:p14="http://schemas.microsoft.com/office/powerpoint/2010/main" val="334868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DEC20328-807A-7AAD-718B-11BFF20B0C0D}"/>
              </a:ext>
            </a:extLst>
          </p:cNvPr>
          <p:cNvSpPr>
            <a:spLocks noGrp="1"/>
          </p:cNvSpPr>
          <p:nvPr>
            <p:ph type="ftr" sz="quarter" idx="11"/>
          </p:nvPr>
        </p:nvSpPr>
        <p:spPr/>
        <p:txBody>
          <a:bodyPr/>
          <a:lstStyle/>
          <a:p>
            <a:r>
              <a:rPr lang="it-IT" sz="2400" b="0" strike="noStrike" spc="-1">
                <a:latin typeface="Times New Roman"/>
              </a:rPr>
              <a:t>dott. Giampaolo De Simone</a:t>
            </a:r>
          </a:p>
        </p:txBody>
      </p:sp>
      <p:sp>
        <p:nvSpPr>
          <p:cNvPr id="3" name="Segnaposto numero diapositiva 2">
            <a:extLst>
              <a:ext uri="{FF2B5EF4-FFF2-40B4-BE49-F238E27FC236}">
                <a16:creationId xmlns:a16="http://schemas.microsoft.com/office/drawing/2014/main" id="{C16AA7D5-C719-08EC-D610-B878007E16EB}"/>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28</a:t>
            </a:fld>
            <a:endParaRPr lang="it-IT" sz="2400" b="0" strike="noStrike" spc="-1">
              <a:latin typeface="Times New Roman"/>
            </a:endParaRPr>
          </a:p>
        </p:txBody>
      </p:sp>
      <p:sp>
        <p:nvSpPr>
          <p:cNvPr id="5" name="CasellaDiTesto 4">
            <a:extLst>
              <a:ext uri="{FF2B5EF4-FFF2-40B4-BE49-F238E27FC236}">
                <a16:creationId xmlns:a16="http://schemas.microsoft.com/office/drawing/2014/main" id="{7321DBC8-5022-87F1-93CC-EA1FB2ED5D09}"/>
              </a:ext>
            </a:extLst>
          </p:cNvPr>
          <p:cNvSpPr txBox="1"/>
          <p:nvPr/>
        </p:nvSpPr>
        <p:spPr>
          <a:xfrm>
            <a:off x="898615" y="1772846"/>
            <a:ext cx="7503201" cy="2154436"/>
          </a:xfrm>
          <a:prstGeom prst="rect">
            <a:avLst/>
          </a:prstGeom>
          <a:noFill/>
        </p:spPr>
        <p:txBody>
          <a:bodyPr wrap="square">
            <a:spAutoFit/>
          </a:bodyPr>
          <a:lstStyle/>
          <a:p>
            <a:r>
              <a:rPr lang="it-IT" sz="4400" b="1" dirty="0"/>
              <a:t>E se non rientro????</a:t>
            </a:r>
          </a:p>
          <a:p>
            <a:endParaRPr lang="it-IT" dirty="0"/>
          </a:p>
          <a:p>
            <a:r>
              <a:rPr lang="it-IT" dirty="0"/>
              <a:t>Nel caso del mancato rispetto della percentuale di rientro rispetto all’esubero effettuato l’anno precedente, </a:t>
            </a:r>
            <a:r>
              <a:rPr lang="it-IT" b="1" u="sng" dirty="0"/>
              <a:t>l’ufficio competente del </a:t>
            </a:r>
            <a:r>
              <a:rPr lang="it-IT" b="1" u="sng" dirty="0" err="1"/>
              <a:t>Runts</a:t>
            </a:r>
            <a:r>
              <a:rPr lang="it-IT" b="1" u="sng" dirty="0"/>
              <a:t>, dovrà disporre la cancellazione dell’ente dal </a:t>
            </a:r>
            <a:r>
              <a:rPr lang="it-IT" b="1" u="sng" dirty="0" err="1"/>
              <a:t>Runts</a:t>
            </a:r>
            <a:r>
              <a:rPr lang="it-IT" b="1" u="sng" dirty="0"/>
              <a:t> </a:t>
            </a:r>
            <a:r>
              <a:rPr lang="it-IT" dirty="0"/>
              <a:t>(con gli effetti a ciò collegati, tra i quali rientra anche la devoluzione del patrimonio ad altri Ets).</a:t>
            </a:r>
          </a:p>
        </p:txBody>
      </p:sp>
    </p:spTree>
    <p:extLst>
      <p:ext uri="{BB962C8B-B14F-4D97-AF65-F5344CB8AC3E}">
        <p14:creationId xmlns:p14="http://schemas.microsoft.com/office/powerpoint/2010/main" val="279703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47708" y="2527307"/>
            <a:ext cx="7953375" cy="2599844"/>
          </a:xfrm>
          <a:prstGeom prst="rect">
            <a:avLst/>
          </a:prstGeom>
          <a:noFill/>
          <a:ln w="0">
            <a:noFill/>
          </a:ln>
        </p:spPr>
        <p:txBody>
          <a:bodyPr anchor="b">
            <a:noAutofit/>
          </a:bodyPr>
          <a:lstStyle/>
          <a:p>
            <a:pPr marL="571500" indent="-571500" algn="ctr">
              <a:lnSpc>
                <a:spcPct val="100000"/>
              </a:lnSpc>
              <a:buAutoNum type="romanUcParenR"/>
              <a:tabLst>
                <a:tab pos="408240" algn="l"/>
              </a:tabLst>
            </a:pPr>
            <a:r>
              <a:rPr lang="it-IT" sz="3200" b="1" strike="noStrike" spc="-1" dirty="0">
                <a:solidFill>
                  <a:srgbClr val="262626"/>
                </a:solidFill>
                <a:latin typeface="Times New Roman"/>
              </a:rPr>
              <a:t>Gli schemi di bilancio degli Enti del terzo settore di grandi dimensioni (DM 5 marzo 2020)</a:t>
            </a:r>
          </a:p>
          <a:p>
            <a:pPr marL="571500" indent="-571500" algn="ctr">
              <a:buFontTx/>
              <a:buAutoNum type="romanUcParenR"/>
              <a:tabLst>
                <a:tab pos="408240" algn="l"/>
              </a:tabLst>
            </a:pPr>
            <a:r>
              <a:rPr lang="it-IT" sz="3200" dirty="0">
                <a:solidFill>
                  <a:schemeClr val="tx1">
                    <a:alpha val="70000"/>
                  </a:schemeClr>
                </a:solidFill>
              </a:rPr>
              <a:t>I-b) Raccolta fondi occasionali: la rendicontazione (DM 9 giugno 2022)</a:t>
            </a:r>
          </a:p>
          <a:p>
            <a:pPr marL="571500" indent="-571500" algn="ctr">
              <a:lnSpc>
                <a:spcPct val="100000"/>
              </a:lnSpc>
              <a:buAutoNum type="romanUcParenR"/>
              <a:tabLst>
                <a:tab pos="408240" algn="l"/>
              </a:tabLst>
            </a:pPr>
            <a:endParaRPr lang="it-IT" sz="3200" b="1" strike="noStrike" spc="-1" dirty="0">
              <a:solidFill>
                <a:srgbClr val="262626"/>
              </a:solidFill>
              <a:latin typeface="Times New Roman"/>
            </a:endParaRPr>
          </a:p>
        </p:txBody>
      </p:sp>
    </p:spTree>
    <p:extLst>
      <p:ext uri="{BB962C8B-B14F-4D97-AF65-F5344CB8AC3E}">
        <p14:creationId xmlns:p14="http://schemas.microsoft.com/office/powerpoint/2010/main" val="40811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755640" y="414338"/>
            <a:ext cx="6781320" cy="585254"/>
          </a:xfrm>
          <a:prstGeom prst="rect">
            <a:avLst/>
          </a:prstGeom>
          <a:noFill/>
          <a:ln w="0">
            <a:noFill/>
          </a:ln>
        </p:spPr>
        <p:txBody>
          <a:bodyPr anchor="b">
            <a:normAutofit/>
          </a:bodyPr>
          <a:lstStyle/>
          <a:p>
            <a:pPr algn="ctr">
              <a:lnSpc>
                <a:spcPct val="100000"/>
              </a:lnSpc>
            </a:pPr>
            <a:r>
              <a:rPr kumimoji="0" lang="en-US" sz="2800" b="0" i="0" u="none" strike="noStrike" kern="1200" cap="all" spc="400" normalizeH="0" baseline="0" noProof="0" dirty="0">
                <a:ln>
                  <a:noFill/>
                </a:ln>
                <a:effectLst/>
                <a:uLnTx/>
                <a:uFillTx/>
                <a:latin typeface="Rockwell Nova Light"/>
                <a:ea typeface="+mj-ea"/>
                <a:cs typeface="+mj-cs"/>
              </a:rPr>
              <a:t>Agenda</a:t>
            </a:r>
            <a:endParaRPr lang="it-IT" sz="4800" b="0" strike="noStrike" spc="-1" dirty="0">
              <a:latin typeface="Times New Roman"/>
            </a:endParaRPr>
          </a:p>
        </p:txBody>
      </p:sp>
      <p:sp>
        <p:nvSpPr>
          <p:cNvPr id="192" name="TextShape 2"/>
          <p:cNvSpPr txBox="1"/>
          <p:nvPr/>
        </p:nvSpPr>
        <p:spPr>
          <a:xfrm>
            <a:off x="755640" y="1410788"/>
            <a:ext cx="7543440" cy="3885840"/>
          </a:xfrm>
          <a:prstGeom prst="rect">
            <a:avLst/>
          </a:prstGeom>
          <a:solidFill>
            <a:schemeClr val="bg1"/>
          </a:solidFill>
          <a:ln w="0">
            <a:noFill/>
          </a:ln>
        </p:spPr>
        <p:txBody>
          <a:bodyPr anchor="ctr">
            <a:normAutofit lnSpcReduction="10000"/>
          </a:bodyPr>
          <a:lstStyle/>
          <a:p>
            <a:pPr marL="360000" indent="-360000">
              <a:lnSpc>
                <a:spcPct val="120000"/>
              </a:lnSpc>
              <a:spcBef>
                <a:spcPts val="1000"/>
              </a:spcBef>
              <a:buClr>
                <a:schemeClr val="accent1">
                  <a:lumMod val="60000"/>
                  <a:lumOff val="40000"/>
                </a:schemeClr>
              </a:buClr>
              <a:buFont typeface="Wingdings" panose="05000000000000000000" pitchFamily="2" charset="2"/>
              <a:buChar char=""/>
              <a:tabLst>
                <a:tab pos="0" algn="l"/>
              </a:tabLst>
            </a:pPr>
            <a:r>
              <a:rPr lang="it-IT" sz="1900" dirty="0">
                <a:solidFill>
                  <a:schemeClr val="tx1">
                    <a:alpha val="70000"/>
                  </a:schemeClr>
                </a:solidFill>
              </a:rPr>
              <a:t>I) Gli schemi di bilancio degli Enti del terzo settore di grandi dimensioni (DM 5 marzo 2020)</a:t>
            </a:r>
          </a:p>
          <a:p>
            <a:pPr marL="360000" indent="-360000">
              <a:lnSpc>
                <a:spcPct val="120000"/>
              </a:lnSpc>
              <a:spcBef>
                <a:spcPts val="1000"/>
              </a:spcBef>
              <a:buClr>
                <a:schemeClr val="accent1">
                  <a:lumMod val="60000"/>
                  <a:lumOff val="40000"/>
                </a:schemeClr>
              </a:buClr>
              <a:buFont typeface="Wingdings" panose="05000000000000000000" pitchFamily="2" charset="2"/>
              <a:buChar char=""/>
              <a:tabLst>
                <a:tab pos="0" algn="l"/>
              </a:tabLst>
            </a:pPr>
            <a:r>
              <a:rPr lang="it-IT" sz="1900" dirty="0">
                <a:solidFill>
                  <a:schemeClr val="tx1">
                    <a:alpha val="70000"/>
                  </a:schemeClr>
                </a:solidFill>
              </a:rPr>
              <a:t>I-a) Le attività diverse: la documentazione della secondarietà e strumentalità attività diverse</a:t>
            </a:r>
          </a:p>
          <a:p>
            <a:pPr marL="360000" indent="-360000">
              <a:lnSpc>
                <a:spcPct val="120000"/>
              </a:lnSpc>
              <a:spcBef>
                <a:spcPts val="1000"/>
              </a:spcBef>
              <a:buClr>
                <a:schemeClr val="accent1">
                  <a:lumMod val="60000"/>
                  <a:lumOff val="40000"/>
                </a:schemeClr>
              </a:buClr>
              <a:buFont typeface="Wingdings" panose="05000000000000000000" pitchFamily="2" charset="2"/>
              <a:buChar char=""/>
              <a:tabLst>
                <a:tab pos="0" algn="l"/>
              </a:tabLst>
            </a:pPr>
            <a:r>
              <a:rPr lang="it-IT" sz="1900" dirty="0">
                <a:solidFill>
                  <a:schemeClr val="tx1">
                    <a:alpha val="70000"/>
                  </a:schemeClr>
                </a:solidFill>
              </a:rPr>
              <a:t>I-b) Raccolta fondi occasionali: la rendicontazione (DM 9 giugno 2022)</a:t>
            </a:r>
          </a:p>
          <a:p>
            <a:pPr marL="360000" indent="-360000">
              <a:lnSpc>
                <a:spcPct val="120000"/>
              </a:lnSpc>
              <a:spcBef>
                <a:spcPts val="1000"/>
              </a:spcBef>
              <a:buClr>
                <a:schemeClr val="accent1">
                  <a:lumMod val="60000"/>
                  <a:lumOff val="40000"/>
                </a:schemeClr>
              </a:buClr>
              <a:buFont typeface="Wingdings" panose="05000000000000000000" pitchFamily="2" charset="2"/>
              <a:buChar char=""/>
              <a:tabLst>
                <a:tab pos="0" algn="l"/>
              </a:tabLst>
            </a:pPr>
            <a:r>
              <a:rPr lang="it-IT" sz="1900" dirty="0">
                <a:solidFill>
                  <a:schemeClr val="tx1">
                    <a:alpha val="70000"/>
                  </a:schemeClr>
                </a:solidFill>
              </a:rPr>
              <a:t>II) OIC 35. Peculiarità del bilancio ETS.</a:t>
            </a:r>
          </a:p>
          <a:p>
            <a:pPr marL="360000" indent="-360000">
              <a:lnSpc>
                <a:spcPct val="120000"/>
              </a:lnSpc>
              <a:spcBef>
                <a:spcPts val="1000"/>
              </a:spcBef>
              <a:buClr>
                <a:schemeClr val="accent1">
                  <a:lumMod val="60000"/>
                  <a:lumOff val="40000"/>
                </a:schemeClr>
              </a:buClr>
              <a:buFont typeface="Wingdings" panose="05000000000000000000" pitchFamily="2" charset="2"/>
              <a:buChar char=""/>
              <a:tabLst>
                <a:tab pos="0" algn="l"/>
              </a:tabLst>
            </a:pPr>
            <a:r>
              <a:rPr lang="it-IT" sz="1900" dirty="0">
                <a:solidFill>
                  <a:schemeClr val="tx1">
                    <a:alpha val="70000"/>
                  </a:schemeClr>
                </a:solidFill>
              </a:rPr>
              <a:t>III) Iter dalla predisposizione all'approvazione al deposito del bilancio</a:t>
            </a:r>
          </a:p>
          <a:p>
            <a:pPr marL="360000" indent="-360000">
              <a:lnSpc>
                <a:spcPct val="120000"/>
              </a:lnSpc>
              <a:spcBef>
                <a:spcPts val="1000"/>
              </a:spcBef>
              <a:buClr>
                <a:schemeClr val="accent1">
                  <a:lumMod val="60000"/>
                  <a:lumOff val="40000"/>
                </a:schemeClr>
              </a:buClr>
              <a:buFont typeface="Wingdings" panose="05000000000000000000" pitchFamily="2" charset="2"/>
              <a:buChar char=""/>
              <a:tabLst>
                <a:tab pos="0" algn="l"/>
              </a:tabLst>
            </a:pPr>
            <a:r>
              <a:rPr lang="it-IT" sz="1900" dirty="0">
                <a:solidFill>
                  <a:schemeClr val="tx1">
                    <a:alpha val="70000"/>
                  </a:schemeClr>
                </a:solidFill>
              </a:rPr>
              <a:t>IV) Relazione di Missione – pro memoria</a:t>
            </a:r>
          </a:p>
          <a:p>
            <a:pPr>
              <a:lnSpc>
                <a:spcPct val="100000"/>
              </a:lnSpc>
              <a:spcBef>
                <a:spcPts val="479"/>
              </a:spcBef>
              <a:tabLst>
                <a:tab pos="0" algn="l"/>
              </a:tabLst>
            </a:pPr>
            <a:r>
              <a:rPr lang="it-IT" sz="2400" b="0" strike="noStrike" spc="-1" dirty="0">
                <a:solidFill>
                  <a:srgbClr val="303030"/>
                </a:solidFill>
                <a:latin typeface="Times New Roman"/>
              </a:rPr>
              <a:t>     </a:t>
            </a:r>
            <a:r>
              <a:rPr lang="it-IT" sz="1900" dirty="0">
                <a:solidFill>
                  <a:schemeClr val="tx1">
                    <a:alpha val="70000"/>
                  </a:schemeClr>
                </a:solidFill>
              </a:rPr>
              <a:t>Quesiti</a:t>
            </a:r>
          </a:p>
        </p:txBody>
      </p:sp>
      <p:sp>
        <p:nvSpPr>
          <p:cNvPr id="2" name="Segnaposto piè di pagina 1">
            <a:extLst>
              <a:ext uri="{FF2B5EF4-FFF2-40B4-BE49-F238E27FC236}">
                <a16:creationId xmlns:a16="http://schemas.microsoft.com/office/drawing/2014/main" id="{ADEE19EF-6019-116C-3AA3-DFBE31CBCBDE}"/>
              </a:ext>
            </a:extLst>
          </p:cNvPr>
          <p:cNvSpPr>
            <a:spLocks noGrp="1"/>
          </p:cNvSpPr>
          <p:nvPr>
            <p:ph type="ftr" sz="quarter" idx="11"/>
          </p:nvPr>
        </p:nvSpPr>
        <p:spPr/>
        <p:txBody>
          <a:bodyPr/>
          <a:lstStyle/>
          <a:p>
            <a:r>
              <a:rPr lang="it-IT" sz="1200" b="0" strike="noStrike" spc="-1" dirty="0">
                <a:solidFill>
                  <a:schemeClr val="tx1"/>
                </a:solidFill>
                <a:latin typeface="Times New Roman"/>
              </a:rPr>
              <a:t>dott. Giampaolo De Simone</a:t>
            </a:r>
          </a:p>
        </p:txBody>
      </p:sp>
      <p:sp>
        <p:nvSpPr>
          <p:cNvPr id="3" name="Segnaposto numero diapositiva 2">
            <a:extLst>
              <a:ext uri="{FF2B5EF4-FFF2-40B4-BE49-F238E27FC236}">
                <a16:creationId xmlns:a16="http://schemas.microsoft.com/office/drawing/2014/main" id="{9003BAE2-AEFD-8EC7-75A9-9BC3BEB8B573}"/>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a:t>
            </a:fld>
            <a:endParaRPr lang="it-IT" sz="24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1088090" y="-615440"/>
            <a:ext cx="6781320" cy="1052280"/>
          </a:xfrm>
          <a:prstGeom prst="rect">
            <a:avLst/>
          </a:prstGeom>
          <a:noFill/>
          <a:ln w="0">
            <a:noFill/>
          </a:ln>
        </p:spPr>
        <p:txBody>
          <a:bodyPr anchor="b">
            <a:noAutofit/>
          </a:bodyPr>
          <a:lstStyle/>
          <a:p>
            <a:pPr algn="ctr">
              <a:lnSpc>
                <a:spcPct val="100000"/>
              </a:lnSpc>
            </a:pPr>
            <a:r>
              <a:rPr lang="it-IT" sz="2800" b="1" strike="noStrike" spc="-1" dirty="0">
                <a:solidFill>
                  <a:srgbClr val="262626"/>
                </a:solidFill>
                <a:latin typeface="Aptos" panose="020B0004020202020204" pitchFamily="34" charset="0"/>
              </a:rPr>
              <a:t>MOD. B RENDICONTO GESTIONALE</a:t>
            </a:r>
            <a:endParaRPr lang="it-IT" sz="2800" b="0" strike="noStrike" spc="-1" dirty="0">
              <a:solidFill>
                <a:srgbClr val="000000"/>
              </a:solidFill>
              <a:latin typeface="Aptos" panose="020B0004020202020204" pitchFamily="34" charset="0"/>
            </a:endParaRPr>
          </a:p>
        </p:txBody>
      </p:sp>
      <p:sp>
        <p:nvSpPr>
          <p:cNvPr id="253" name="CustomShape 2"/>
          <p:cNvSpPr/>
          <p:nvPr/>
        </p:nvSpPr>
        <p:spPr>
          <a:xfrm>
            <a:off x="178400" y="3397432"/>
            <a:ext cx="8768750"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800" b="0" strike="noStrike" spc="-1" dirty="0">
                <a:solidFill>
                  <a:srgbClr val="000000"/>
                </a:solidFill>
                <a:latin typeface="Aptos" panose="020B0004020202020204" pitchFamily="34" charset="0"/>
              </a:rPr>
              <a:t>Art. 87, co. 6 </a:t>
            </a:r>
            <a:r>
              <a:rPr lang="it-IT" sz="1800" b="0" strike="noStrike" spc="-1" dirty="0" err="1">
                <a:solidFill>
                  <a:srgbClr val="000000"/>
                </a:solidFill>
                <a:latin typeface="Aptos" panose="020B0004020202020204" pitchFamily="34" charset="0"/>
              </a:rPr>
              <a:t>Cts</a:t>
            </a:r>
            <a:r>
              <a:rPr lang="it-IT" sz="1800" b="0" strike="noStrike" spc="-1" dirty="0">
                <a:solidFill>
                  <a:srgbClr val="000000"/>
                </a:solidFill>
                <a:latin typeface="Aptos" panose="020B0004020202020204" pitchFamily="34" charset="0"/>
              </a:rPr>
              <a:t>: Ets non commerciali che effettuano raccolte pubbliche di fondi redigono un rendiconto specifico (da conservare per dieci anni) con una relazione illustrativa, delle raccolte effettuate occasionalmente;</a:t>
            </a:r>
          </a:p>
          <a:p>
            <a:pPr algn="just">
              <a:lnSpc>
                <a:spcPct val="100000"/>
              </a:lnSpc>
            </a:pPr>
            <a:r>
              <a:rPr lang="it-IT" spc="-1" dirty="0">
                <a:solidFill>
                  <a:srgbClr val="000000"/>
                </a:solidFill>
                <a:latin typeface="Aptos" panose="020B0004020202020204" pitchFamily="34" charset="0"/>
              </a:rPr>
              <a:t>Art. 48, co. 3: lo depositano al RUNTS; </a:t>
            </a:r>
          </a:p>
          <a:p>
            <a:pPr algn="just">
              <a:lnSpc>
                <a:spcPct val="100000"/>
              </a:lnSpc>
            </a:pPr>
            <a:r>
              <a:rPr lang="it-IT" sz="1800" b="0" strike="noStrike" spc="-1" dirty="0">
                <a:solidFill>
                  <a:srgbClr val="000000"/>
                </a:solidFill>
                <a:latin typeface="Aptos" panose="020B0004020202020204" pitchFamily="34" charset="0"/>
              </a:rPr>
              <a:t>Mod. D del decreto del 5 marzo 2020 dispone, poi, al punto 24 che sia riportato nella relazione di missione "una descrizione dell'attività di raccolta fondi rendicontata nella Sezione C del Rendiconto gestionale.</a:t>
            </a:r>
          </a:p>
          <a:p>
            <a:pPr algn="just">
              <a:lnSpc>
                <a:spcPct val="100000"/>
              </a:lnSpc>
            </a:pPr>
            <a:r>
              <a:rPr lang="it-IT" spc="-1" dirty="0">
                <a:solidFill>
                  <a:srgbClr val="000000"/>
                </a:solidFill>
                <a:latin typeface="Aptos" panose="020B0004020202020204" pitchFamily="34" charset="0"/>
              </a:rPr>
              <a:t>Il </a:t>
            </a:r>
            <a:r>
              <a:rPr lang="it-IT" spc="-1" dirty="0" err="1">
                <a:solidFill>
                  <a:srgbClr val="000000"/>
                </a:solidFill>
                <a:latin typeface="Aptos" panose="020B0004020202020204" pitchFamily="34" charset="0"/>
              </a:rPr>
              <a:t>fac</a:t>
            </a:r>
            <a:r>
              <a:rPr lang="it-IT" spc="-1" dirty="0">
                <a:solidFill>
                  <a:srgbClr val="000000"/>
                </a:solidFill>
                <a:latin typeface="Aptos" panose="020B0004020202020204" pitchFamily="34" charset="0"/>
              </a:rPr>
              <a:t> simile è </a:t>
            </a:r>
            <a:r>
              <a:rPr lang="it-IT" b="1" u="sng" spc="-1" dirty="0">
                <a:solidFill>
                  <a:srgbClr val="000000"/>
                </a:solidFill>
                <a:latin typeface="Aptos" panose="020B0004020202020204" pitchFamily="34" charset="0"/>
              </a:rPr>
              <a:t>nel DM 22 luglio 2022 </a:t>
            </a:r>
            <a:r>
              <a:rPr lang="it-IT" spc="-1" dirty="0">
                <a:solidFill>
                  <a:srgbClr val="000000"/>
                </a:solidFill>
                <a:latin typeface="Aptos" panose="020B0004020202020204" pitchFamily="34" charset="0"/>
              </a:rPr>
              <a:t>(ultime due pagine)</a:t>
            </a:r>
          </a:p>
        </p:txBody>
      </p:sp>
      <p:sp>
        <p:nvSpPr>
          <p:cNvPr id="254" name="CustomShape 3"/>
          <p:cNvSpPr/>
          <p:nvPr/>
        </p:nvSpPr>
        <p:spPr>
          <a:xfrm>
            <a:off x="837131" y="365850"/>
            <a:ext cx="33404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dirty="0">
                <a:solidFill>
                  <a:srgbClr val="000000"/>
                </a:solidFill>
                <a:latin typeface="Times New Roman"/>
              </a:rPr>
              <a:t>C) Raccolta fondi</a:t>
            </a:r>
            <a:endParaRPr lang="it-IT" sz="1800" b="0" strike="noStrike" spc="-1" dirty="0">
              <a:latin typeface="Arial"/>
            </a:endParaRPr>
          </a:p>
          <a:p>
            <a:pPr>
              <a:lnSpc>
                <a:spcPct val="100000"/>
              </a:lnSpc>
            </a:pPr>
            <a:endParaRPr lang="it-IT" sz="1800" b="0" strike="noStrike" spc="-1" dirty="0">
              <a:latin typeface="Arial"/>
            </a:endParaRPr>
          </a:p>
        </p:txBody>
      </p:sp>
      <p:sp>
        <p:nvSpPr>
          <p:cNvPr id="2" name="Segnaposto piè di pagina 1">
            <a:extLst>
              <a:ext uri="{FF2B5EF4-FFF2-40B4-BE49-F238E27FC236}">
                <a16:creationId xmlns:a16="http://schemas.microsoft.com/office/drawing/2014/main" id="{86E341C9-806B-0B9F-382C-9CFC9C9795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EF59DE71-C787-188A-C7AA-3B33C08E7007}"/>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30</a:t>
            </a:fld>
            <a:endParaRPr lang="it-IT" sz="2400" b="0" strike="noStrike" spc="-1" dirty="0">
              <a:latin typeface="Times New Roman"/>
            </a:endParaRPr>
          </a:p>
        </p:txBody>
      </p:sp>
      <p:pic>
        <p:nvPicPr>
          <p:cNvPr id="5" name="Immagine 4">
            <a:extLst>
              <a:ext uri="{FF2B5EF4-FFF2-40B4-BE49-F238E27FC236}">
                <a16:creationId xmlns:a16="http://schemas.microsoft.com/office/drawing/2014/main" id="{EC910379-4005-EA74-CEA6-3F54EF497B4A}"/>
              </a:ext>
            </a:extLst>
          </p:cNvPr>
          <p:cNvPicPr>
            <a:picLocks noChangeAspect="1"/>
          </p:cNvPicPr>
          <p:nvPr/>
        </p:nvPicPr>
        <p:blipFill>
          <a:blip r:embed="rId2"/>
          <a:stretch>
            <a:fillRect/>
          </a:stretch>
        </p:blipFill>
        <p:spPr>
          <a:xfrm>
            <a:off x="838800" y="719641"/>
            <a:ext cx="7588250" cy="2663552"/>
          </a:xfrm>
          <a:prstGeom prst="rect">
            <a:avLst/>
          </a:prstGeom>
        </p:spPr>
      </p:pic>
      <p:graphicFrame>
        <p:nvGraphicFramePr>
          <p:cNvPr id="6" name="Tabella 5">
            <a:extLst>
              <a:ext uri="{FF2B5EF4-FFF2-40B4-BE49-F238E27FC236}">
                <a16:creationId xmlns:a16="http://schemas.microsoft.com/office/drawing/2014/main" id="{0569AAA3-E58D-AB4B-47E5-EBC541020891}"/>
              </a:ext>
            </a:extLst>
          </p:cNvPr>
          <p:cNvGraphicFramePr>
            <a:graphicFrameLocks noGrp="1"/>
          </p:cNvGraphicFramePr>
          <p:nvPr>
            <p:extLst>
              <p:ext uri="{D42A27DB-BD31-4B8C-83A1-F6EECF244321}">
                <p14:modId xmlns:p14="http://schemas.microsoft.com/office/powerpoint/2010/main" val="772553746"/>
              </p:ext>
            </p:extLst>
          </p:nvPr>
        </p:nvGraphicFramePr>
        <p:xfrm>
          <a:off x="326571" y="5677679"/>
          <a:ext cx="8240960" cy="640080"/>
        </p:xfrm>
        <a:graphic>
          <a:graphicData uri="http://schemas.openxmlformats.org/drawingml/2006/table">
            <a:tbl>
              <a:tblPr firstRow="1" bandRow="1">
                <a:tableStyleId>{5C22544A-7EE6-4342-B048-85BDC9FD1C3A}</a:tableStyleId>
              </a:tblPr>
              <a:tblGrid>
                <a:gridCol w="8240960">
                  <a:extLst>
                    <a:ext uri="{9D8B030D-6E8A-4147-A177-3AD203B41FA5}">
                      <a16:colId xmlns:a16="http://schemas.microsoft.com/office/drawing/2014/main" val="295322475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strike="noStrike" spc="-1" dirty="0">
                          <a:solidFill>
                            <a:schemeClr val="bg1"/>
                          </a:solidFill>
                          <a:latin typeface="Aptos" panose="020B0004020202020204" pitchFamily="34" charset="0"/>
                        </a:rPr>
                        <a:t>ATTE</a:t>
                      </a:r>
                      <a:r>
                        <a:rPr lang="it-IT" spc="-1" dirty="0">
                          <a:solidFill>
                            <a:schemeClr val="bg1"/>
                          </a:solidFill>
                          <a:latin typeface="Aptos" panose="020B0004020202020204" pitchFamily="34" charset="0"/>
                        </a:rPr>
                        <a:t>NZIONE AL PIANO DEI CONTI: lo schema del Rendiconto raccolta fondi occasionale chiede un maggior dettaglio rispetto al Rendiconto gestionale!!</a:t>
                      </a:r>
                      <a:endParaRPr lang="it-IT" sz="1800" b="0" strike="noStrike" spc="-1" dirty="0">
                        <a:solidFill>
                          <a:schemeClr val="bg1"/>
                        </a:solidFill>
                        <a:latin typeface="Aptos" panose="020B0004020202020204" pitchFamily="34" charset="0"/>
                      </a:endParaRPr>
                    </a:p>
                  </a:txBody>
                  <a:tcPr/>
                </a:tc>
                <a:extLst>
                  <a:ext uri="{0D108BD9-81ED-4DB2-BD59-A6C34878D82A}">
                    <a16:rowId xmlns:a16="http://schemas.microsoft.com/office/drawing/2014/main" val="223971163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0C615B5-2DCE-6CE0-FF6E-11D9C03945DB}"/>
              </a:ext>
            </a:extLst>
          </p:cNvPr>
          <p:cNvSpPr>
            <a:spLocks noGrp="1"/>
          </p:cNvSpPr>
          <p:nvPr>
            <p:ph type="ftr" sz="quarter" idx="11"/>
          </p:nvPr>
        </p:nvSpPr>
        <p:spPr>
          <a:xfrm>
            <a:off x="2763448" y="6391202"/>
            <a:ext cx="361710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a:t>
            </a:r>
            <a:r>
              <a:rPr kumimoji="0" lang="it-IT" sz="2400" b="0" i="0" u="none" strike="noStrike" kern="1200" cap="all" spc="-1" normalizeH="0" baseline="0" noProof="0" dirty="0">
                <a:ln>
                  <a:noFill/>
                </a:ln>
                <a:solidFill>
                  <a:prstClr val="black"/>
                </a:solidFill>
                <a:effectLst/>
                <a:uLnTx/>
                <a:uFillTx/>
                <a:latin typeface="Times New Roman"/>
                <a:ea typeface="+mn-ea"/>
                <a:cs typeface="+mn-cs"/>
              </a:rPr>
              <a:t>. </a:t>
            </a:r>
            <a:r>
              <a:rPr lang="it-IT" sz="1200" spc="-1" dirty="0">
                <a:solidFill>
                  <a:prstClr val="black"/>
                </a:solidFill>
                <a:latin typeface="Times New Roman"/>
              </a:rPr>
              <a:t>Giampaolo De Simone</a:t>
            </a:r>
          </a:p>
        </p:txBody>
      </p:sp>
      <p:sp>
        <p:nvSpPr>
          <p:cNvPr id="4" name="Segnaposto numero diapositiva 3">
            <a:extLst>
              <a:ext uri="{FF2B5EF4-FFF2-40B4-BE49-F238E27FC236}">
                <a16:creationId xmlns:a16="http://schemas.microsoft.com/office/drawing/2014/main" id="{62AAE64F-3A5F-F469-8BEA-0D8963A347E1}"/>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31</a:t>
            </a:fld>
            <a:endParaRPr lang="it-IT" sz="2400" b="0" strike="noStrike" spc="-1">
              <a:latin typeface="Times New Roman"/>
            </a:endParaRPr>
          </a:p>
        </p:txBody>
      </p:sp>
      <p:sp>
        <p:nvSpPr>
          <p:cNvPr id="6" name="CasellaDiTesto 5">
            <a:extLst>
              <a:ext uri="{FF2B5EF4-FFF2-40B4-BE49-F238E27FC236}">
                <a16:creationId xmlns:a16="http://schemas.microsoft.com/office/drawing/2014/main" id="{37A60492-8204-6787-D222-86D527F8B865}"/>
              </a:ext>
            </a:extLst>
          </p:cNvPr>
          <p:cNvSpPr txBox="1"/>
          <p:nvPr/>
        </p:nvSpPr>
        <p:spPr>
          <a:xfrm>
            <a:off x="864973" y="449642"/>
            <a:ext cx="7544390" cy="5693866"/>
          </a:xfrm>
          <a:prstGeom prst="rect">
            <a:avLst/>
          </a:prstGeom>
          <a:solidFill>
            <a:schemeClr val="bg1"/>
          </a:solidFill>
        </p:spPr>
        <p:txBody>
          <a:bodyPr wrap="square">
            <a:spAutoFit/>
          </a:bodyPr>
          <a:lstStyle/>
          <a:p>
            <a:r>
              <a:rPr lang="it-IT" sz="2200" b="1" u="sng" dirty="0"/>
              <a:t>CASO PRATICO: QUESITO DI UN PARTECIPANTE AL WEBINAR</a:t>
            </a:r>
          </a:p>
          <a:p>
            <a:endParaRPr lang="it-IT" b="1" u="sng" dirty="0"/>
          </a:p>
          <a:p>
            <a:r>
              <a:rPr lang="it-IT" b="1" u="sng" dirty="0"/>
              <a:t>DOMANDA:</a:t>
            </a:r>
          </a:p>
          <a:p>
            <a:r>
              <a:rPr lang="it-IT" dirty="0"/>
              <a:t>Una associazione distribuisce calendari nel periodo natalizio e li offre sia ai soci che al pubblico, chiedendo erogazioni liberali senza un contributo fisso. La raccolta inizia verso la fine di novembre ma può estendersi fino a febbraio o marzo, a volte anche aprile se la consegna è ritardata. Si chiede se questa attività debba essere considerata una raccolta fondi e resa come tale.</a:t>
            </a:r>
          </a:p>
          <a:p>
            <a:endParaRPr lang="it-IT" dirty="0"/>
          </a:p>
          <a:p>
            <a:r>
              <a:rPr lang="it-IT" b="1" u="sng" dirty="0"/>
              <a:t>RISPOSTA</a:t>
            </a:r>
          </a:p>
          <a:p>
            <a:endParaRPr lang="it-IT" b="1" u="sng" dirty="0"/>
          </a:p>
          <a:p>
            <a:r>
              <a:rPr lang="it-IT" dirty="0"/>
              <a:t>La raccolta fondi occasionale deve essere rendicontata a fine anno solare.</a:t>
            </a:r>
          </a:p>
          <a:p>
            <a:endParaRPr lang="it-IT" dirty="0"/>
          </a:p>
          <a:p>
            <a:r>
              <a:rPr lang="it-IT" dirty="0"/>
              <a:t>Nel caso dell’esempio </a:t>
            </a:r>
            <a:r>
              <a:rPr lang="it-IT" dirty="0">
                <a:sym typeface="Wingdings" panose="05000000000000000000" pitchFamily="2" charset="2"/>
              </a:rPr>
              <a:t> Rendiconto 01/11/202x – 31/12/202X</a:t>
            </a:r>
          </a:p>
          <a:p>
            <a:r>
              <a:rPr lang="it-IT" dirty="0">
                <a:sym typeface="Wingdings" panose="05000000000000000000" pitchFamily="2" charset="2"/>
              </a:rPr>
              <a:t>		     Rendiconto 01/01/202x+1  – 30/04/202X+1</a:t>
            </a:r>
          </a:p>
          <a:p>
            <a:endParaRPr lang="it-IT" dirty="0">
              <a:sym typeface="Wingdings" panose="05000000000000000000" pitchFamily="2" charset="2"/>
            </a:endParaRPr>
          </a:p>
          <a:p>
            <a:r>
              <a:rPr lang="it-IT" dirty="0">
                <a:sym typeface="Wingdings" panose="05000000000000000000" pitchFamily="2" charset="2"/>
              </a:rPr>
              <a:t>E’ importante la corrispondenza tra i dati della Sezione C) del Rendiconto gestionale/rendiconto di cassa  e la rendicontazione</a:t>
            </a:r>
          </a:p>
          <a:p>
            <a:endParaRPr lang="it-IT" dirty="0">
              <a:sym typeface="Wingdings" panose="05000000000000000000" pitchFamily="2" charset="2"/>
            </a:endParaRPr>
          </a:p>
          <a:p>
            <a:endParaRPr lang="it-IT" dirty="0"/>
          </a:p>
        </p:txBody>
      </p:sp>
    </p:spTree>
    <p:extLst>
      <p:ext uri="{BB962C8B-B14F-4D97-AF65-F5344CB8AC3E}">
        <p14:creationId xmlns:p14="http://schemas.microsoft.com/office/powerpoint/2010/main" val="303221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D6218-8B50-3FF4-9C4D-D53CCD299A79}"/>
              </a:ext>
            </a:extLst>
          </p:cNvPr>
          <p:cNvSpPr>
            <a:spLocks noGrp="1"/>
          </p:cNvSpPr>
          <p:nvPr>
            <p:ph type="title"/>
          </p:nvPr>
        </p:nvSpPr>
        <p:spPr>
          <a:xfrm>
            <a:off x="865563" y="-825640"/>
            <a:ext cx="7543800" cy="1450757"/>
          </a:xfrm>
        </p:spPr>
        <p:txBody>
          <a:bodyPr>
            <a:normAutofit/>
          </a:bodyPr>
          <a:lstStyle/>
          <a:p>
            <a:r>
              <a:rPr lang="it-IT" sz="3000" b="1" dirty="0"/>
              <a:t>Check Attività diverse e raccolta fondi</a:t>
            </a:r>
          </a:p>
        </p:txBody>
      </p:sp>
      <p:sp>
        <p:nvSpPr>
          <p:cNvPr id="3" name="Segnaposto piè di pagina 2">
            <a:extLst>
              <a:ext uri="{FF2B5EF4-FFF2-40B4-BE49-F238E27FC236}">
                <a16:creationId xmlns:a16="http://schemas.microsoft.com/office/drawing/2014/main" id="{8718F7F3-8448-5374-1A04-11D05A2156AC}"/>
              </a:ext>
            </a:extLst>
          </p:cNvPr>
          <p:cNvSpPr>
            <a:spLocks noGrp="1"/>
          </p:cNvSpPr>
          <p:nvPr>
            <p:ph type="ftr" sz="quarter" idx="11"/>
          </p:nvPr>
        </p:nvSpPr>
        <p:spPr>
          <a:xfrm>
            <a:off x="2750143" y="6459786"/>
            <a:ext cx="3617103" cy="365125"/>
          </a:xfrm>
        </p:spPr>
        <p:txBody>
          <a:bodyPr/>
          <a:lstStyle/>
          <a:p>
            <a:r>
              <a:rPr lang="it-IT" sz="1200" b="0" strike="noStrike" spc="-1" dirty="0">
                <a:solidFill>
                  <a:schemeClr val="tx1"/>
                </a:solidFill>
                <a:latin typeface="Times New Roman"/>
              </a:rPr>
              <a:t>dott. Giampaolo De Simone</a:t>
            </a:r>
          </a:p>
        </p:txBody>
      </p:sp>
      <p:sp>
        <p:nvSpPr>
          <p:cNvPr id="4" name="Segnaposto numero diapositiva 3">
            <a:extLst>
              <a:ext uri="{FF2B5EF4-FFF2-40B4-BE49-F238E27FC236}">
                <a16:creationId xmlns:a16="http://schemas.microsoft.com/office/drawing/2014/main" id="{88C6EF93-4DEB-D10F-FBCA-BACE6EA93CB8}"/>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32</a:t>
            </a:fld>
            <a:endParaRPr lang="it-IT" sz="2400" b="0" strike="noStrike" spc="-1">
              <a:latin typeface="Times New Roman"/>
            </a:endParaRPr>
          </a:p>
        </p:txBody>
      </p:sp>
      <p:pic>
        <p:nvPicPr>
          <p:cNvPr id="5" name="Immagine 4">
            <a:extLst>
              <a:ext uri="{FF2B5EF4-FFF2-40B4-BE49-F238E27FC236}">
                <a16:creationId xmlns:a16="http://schemas.microsoft.com/office/drawing/2014/main" id="{87DFBCF1-4EC9-3CF6-75C7-052F3044D811}"/>
              </a:ext>
            </a:extLst>
          </p:cNvPr>
          <p:cNvPicPr>
            <a:picLocks noChangeAspect="1"/>
          </p:cNvPicPr>
          <p:nvPr/>
        </p:nvPicPr>
        <p:blipFill>
          <a:blip r:embed="rId2"/>
          <a:stretch>
            <a:fillRect/>
          </a:stretch>
        </p:blipFill>
        <p:spPr>
          <a:xfrm>
            <a:off x="231554" y="669528"/>
            <a:ext cx="8680892" cy="5518944"/>
          </a:xfrm>
          <a:prstGeom prst="rect">
            <a:avLst/>
          </a:prstGeom>
        </p:spPr>
      </p:pic>
    </p:spTree>
    <p:extLst>
      <p:ext uri="{BB962C8B-B14F-4D97-AF65-F5344CB8AC3E}">
        <p14:creationId xmlns:p14="http://schemas.microsoft.com/office/powerpoint/2010/main" val="108923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1147756"/>
            <a:ext cx="7953375" cy="2599844"/>
          </a:xfrm>
          <a:prstGeom prst="rect">
            <a:avLst/>
          </a:prstGeom>
          <a:noFill/>
          <a:ln w="0">
            <a:noFill/>
          </a:ln>
        </p:spPr>
        <p:txBody>
          <a:bodyPr anchor="b">
            <a:noAutofit/>
          </a:bodyPr>
          <a:lstStyle/>
          <a:p>
            <a:pPr algn="ctr">
              <a:lnSpc>
                <a:spcPct val="100000"/>
              </a:lnSpc>
              <a:tabLst>
                <a:tab pos="408240" algn="l"/>
              </a:tabLst>
            </a:pPr>
            <a:r>
              <a:rPr lang="it-IT" sz="3200" b="1" strike="noStrike" spc="-1" dirty="0">
                <a:solidFill>
                  <a:srgbClr val="262626"/>
                </a:solidFill>
                <a:latin typeface="Times New Roman"/>
              </a:rPr>
              <a:t>I) Gli schemi di bilancio degli Enti del terzo settore di grandi dimensioni (DM 5 marzo 2020)  (segue)</a:t>
            </a:r>
          </a:p>
        </p:txBody>
      </p:sp>
    </p:spTree>
    <p:extLst>
      <p:ext uri="{BB962C8B-B14F-4D97-AF65-F5344CB8AC3E}">
        <p14:creationId xmlns:p14="http://schemas.microsoft.com/office/powerpoint/2010/main" val="1415908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971640" y="-501650"/>
            <a:ext cx="6781320" cy="1052280"/>
          </a:xfrm>
          <a:prstGeom prst="rect">
            <a:avLst/>
          </a:prstGeom>
          <a:noFill/>
          <a:ln w="0">
            <a:noFill/>
          </a:ln>
        </p:spPr>
        <p:txBody>
          <a:bodyPr anchor="b">
            <a:noAutofit/>
          </a:bodyPr>
          <a:lstStyle/>
          <a:p>
            <a:pPr algn="ctr">
              <a:lnSpc>
                <a:spcPct val="100000"/>
              </a:lnSpc>
            </a:pPr>
            <a:r>
              <a:rPr lang="it-IT" sz="2800" b="1" strike="noStrike" spc="-1" dirty="0">
                <a:solidFill>
                  <a:srgbClr val="262626"/>
                </a:solidFill>
                <a:latin typeface="Times New Roman"/>
              </a:rPr>
              <a:t>MOD. B RENDICONTO GESTIONALE</a:t>
            </a:r>
            <a:endParaRPr lang="it-IT" sz="2800" b="0" strike="noStrike" spc="-1" dirty="0">
              <a:solidFill>
                <a:srgbClr val="000000"/>
              </a:solidFill>
              <a:latin typeface="Times New Roman"/>
            </a:endParaRPr>
          </a:p>
        </p:txBody>
      </p:sp>
      <p:sp>
        <p:nvSpPr>
          <p:cNvPr id="259" name="CustomShape 2"/>
          <p:cNvSpPr/>
          <p:nvPr/>
        </p:nvSpPr>
        <p:spPr>
          <a:xfrm>
            <a:off x="6206144" y="849040"/>
            <a:ext cx="2696350" cy="313786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800" b="0" strike="noStrike" spc="-1" dirty="0">
                <a:solidFill>
                  <a:srgbClr val="000000"/>
                </a:solidFill>
                <a:latin typeface="Aptos" panose="020B0004020202020204" pitchFamily="34" charset="0"/>
              </a:rPr>
              <a:t>Dal glossario: Costi e oneri/Ricavi, rendite e proventi da attività finanziarie e patrimoniali - componenti negativi / positivi di reddito derivanti da operazioni aventi natura di raccolta finanziaria / generazione di profitti di natura finanziaria e di matrice </a:t>
            </a:r>
            <a:endParaRPr lang="it-IT" sz="1800" b="0" strike="noStrike" spc="-1" dirty="0">
              <a:latin typeface="Arial"/>
            </a:endParaRPr>
          </a:p>
        </p:txBody>
      </p:sp>
      <p:sp>
        <p:nvSpPr>
          <p:cNvPr id="260" name="CustomShape 3"/>
          <p:cNvSpPr/>
          <p:nvPr/>
        </p:nvSpPr>
        <p:spPr>
          <a:xfrm>
            <a:off x="2621290" y="529540"/>
            <a:ext cx="39114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dirty="0">
                <a:solidFill>
                  <a:srgbClr val="000000"/>
                </a:solidFill>
                <a:latin typeface="Times New Roman"/>
              </a:rPr>
              <a:t>D) attività finanziarie e patrimoniali</a:t>
            </a:r>
            <a:endParaRPr lang="it-IT" sz="1800" b="0" strike="noStrike" spc="-1" dirty="0">
              <a:latin typeface="Arial"/>
            </a:endParaRPr>
          </a:p>
          <a:p>
            <a:pPr>
              <a:lnSpc>
                <a:spcPct val="100000"/>
              </a:lnSpc>
            </a:pPr>
            <a:endParaRPr lang="it-IT" sz="1800" b="0" strike="noStrike" spc="-1" dirty="0">
              <a:latin typeface="Arial"/>
            </a:endParaRPr>
          </a:p>
        </p:txBody>
      </p:sp>
      <p:sp>
        <p:nvSpPr>
          <p:cNvPr id="2" name="Segnaposto piè di pagina 1">
            <a:extLst>
              <a:ext uri="{FF2B5EF4-FFF2-40B4-BE49-F238E27FC236}">
                <a16:creationId xmlns:a16="http://schemas.microsoft.com/office/drawing/2014/main" id="{2299B9D7-9CF3-C56F-3768-F77F3C0EE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5999E1F9-727F-B31A-7517-4A97F058D916}"/>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34</a:t>
            </a:fld>
            <a:endParaRPr lang="it-IT" sz="2400" b="0" strike="noStrike" spc="-1">
              <a:latin typeface="Times New Roman"/>
            </a:endParaRPr>
          </a:p>
        </p:txBody>
      </p:sp>
      <p:pic>
        <p:nvPicPr>
          <p:cNvPr id="5" name="Immagine 4">
            <a:extLst>
              <a:ext uri="{FF2B5EF4-FFF2-40B4-BE49-F238E27FC236}">
                <a16:creationId xmlns:a16="http://schemas.microsoft.com/office/drawing/2014/main" id="{19D1673B-A352-1AB7-4490-D9B48AD4E2C4}"/>
              </a:ext>
            </a:extLst>
          </p:cNvPr>
          <p:cNvPicPr>
            <a:picLocks noChangeAspect="1"/>
          </p:cNvPicPr>
          <p:nvPr/>
        </p:nvPicPr>
        <p:blipFill>
          <a:blip r:embed="rId2"/>
          <a:stretch>
            <a:fillRect/>
          </a:stretch>
        </p:blipFill>
        <p:spPr>
          <a:xfrm>
            <a:off x="94518" y="900024"/>
            <a:ext cx="6111626" cy="2901806"/>
          </a:xfrm>
          <a:prstGeom prst="rect">
            <a:avLst/>
          </a:prstGeom>
        </p:spPr>
      </p:pic>
      <p:sp>
        <p:nvSpPr>
          <p:cNvPr id="7" name="CasellaDiTesto 6">
            <a:extLst>
              <a:ext uri="{FF2B5EF4-FFF2-40B4-BE49-F238E27FC236}">
                <a16:creationId xmlns:a16="http://schemas.microsoft.com/office/drawing/2014/main" id="{07A71261-85F1-FFCE-0107-B322EF43B4DB}"/>
              </a:ext>
            </a:extLst>
          </p:cNvPr>
          <p:cNvSpPr txBox="1"/>
          <p:nvPr/>
        </p:nvSpPr>
        <p:spPr>
          <a:xfrm>
            <a:off x="146050" y="4151224"/>
            <a:ext cx="8680450" cy="1477328"/>
          </a:xfrm>
          <a:prstGeom prst="rect">
            <a:avLst/>
          </a:prstGeom>
          <a:noFill/>
        </p:spPr>
        <p:txBody>
          <a:bodyPr wrap="square">
            <a:spAutoFit/>
          </a:bodyPr>
          <a:lstStyle/>
          <a:p>
            <a:pPr algn="just">
              <a:lnSpc>
                <a:spcPct val="100000"/>
              </a:lnSpc>
            </a:pPr>
            <a:r>
              <a:rPr lang="it-IT" sz="1800" b="0" strike="noStrike" spc="-1" dirty="0">
                <a:solidFill>
                  <a:srgbClr val="000000"/>
                </a:solidFill>
                <a:latin typeface="Aptos" panose="020B0004020202020204" pitchFamily="34" charset="0"/>
              </a:rPr>
              <a:t>patrimoniale, primariamente connessa alla gestione del patrimonio immobiliare, laddove tale attività non sia attività di interesse generale ai sensi dell'art. 5 del d.lgs. 2agosto 2017, n. 117 e </a:t>
            </a:r>
            <a:r>
              <a:rPr lang="it-IT" sz="1800" b="0" strike="noStrike" spc="-1" dirty="0" err="1">
                <a:solidFill>
                  <a:srgbClr val="000000"/>
                </a:solidFill>
                <a:latin typeface="Aptos" panose="020B0004020202020204" pitchFamily="34" charset="0"/>
              </a:rPr>
              <a:t>s.m.i.</a:t>
            </a:r>
            <a:r>
              <a:rPr lang="it-IT" sz="1800" b="0" strike="noStrike" spc="-1" dirty="0">
                <a:solidFill>
                  <a:srgbClr val="000000"/>
                </a:solidFill>
                <a:latin typeface="Aptos" panose="020B0004020202020204" pitchFamily="34" charset="0"/>
              </a:rPr>
              <a:t> Laddove si tratti invece di attività di interesse generale, i componenti di reddito sono imputabili nell'area A del rendiconto gestionale. </a:t>
            </a:r>
            <a:r>
              <a:rPr lang="it-IT" sz="1800" b="0" strike="noStrike" spc="-1" dirty="0">
                <a:solidFill>
                  <a:srgbClr val="000000"/>
                </a:solidFill>
                <a:latin typeface="Times New Roman"/>
              </a:rPr>
              <a:t> </a:t>
            </a:r>
            <a:endParaRPr lang="it-IT" sz="1800" b="0" strike="noStrike" spc="-1" dirty="0">
              <a:latin typeface="Arial"/>
            </a:endParaRPr>
          </a:p>
          <a:p>
            <a:pPr algn="just">
              <a:lnSpc>
                <a:spcPct val="100000"/>
              </a:lnSpc>
            </a:pPr>
            <a:endParaRPr lang="it-IT" sz="1800" b="0" strike="noStrike" spc="-1" dirty="0">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1043640" y="-429610"/>
            <a:ext cx="6781320" cy="1052280"/>
          </a:xfrm>
          <a:prstGeom prst="rect">
            <a:avLst/>
          </a:prstGeom>
          <a:noFill/>
          <a:ln w="0">
            <a:noFill/>
          </a:ln>
        </p:spPr>
        <p:txBody>
          <a:bodyPr anchor="b">
            <a:noAutofit/>
          </a:bodyPr>
          <a:lstStyle/>
          <a:p>
            <a:pPr algn="ctr">
              <a:lnSpc>
                <a:spcPct val="100000"/>
              </a:lnSpc>
            </a:pPr>
            <a:r>
              <a:rPr lang="it-IT" sz="2800" b="1" strike="noStrike" spc="-1" dirty="0">
                <a:solidFill>
                  <a:srgbClr val="262626"/>
                </a:solidFill>
                <a:latin typeface="Times New Roman"/>
              </a:rPr>
              <a:t>MOD. B RENDICONTO GESTIONALE</a:t>
            </a:r>
            <a:endParaRPr lang="it-IT" sz="2800" b="0" strike="noStrike" spc="-1" dirty="0">
              <a:solidFill>
                <a:srgbClr val="000000"/>
              </a:solidFill>
              <a:latin typeface="Times New Roman"/>
            </a:endParaRPr>
          </a:p>
        </p:txBody>
      </p:sp>
      <p:sp>
        <p:nvSpPr>
          <p:cNvPr id="265" name="CustomShape 2"/>
          <p:cNvSpPr/>
          <p:nvPr/>
        </p:nvSpPr>
        <p:spPr>
          <a:xfrm>
            <a:off x="314090" y="499850"/>
            <a:ext cx="39114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dirty="0">
                <a:solidFill>
                  <a:srgbClr val="000000"/>
                </a:solidFill>
                <a:latin typeface="Times New Roman"/>
              </a:rPr>
              <a:t>E) Attività di supporto generale</a:t>
            </a:r>
            <a:endParaRPr lang="it-IT" sz="1800" b="0" strike="noStrike" spc="-1" dirty="0">
              <a:latin typeface="Arial"/>
            </a:endParaRPr>
          </a:p>
          <a:p>
            <a:pPr>
              <a:lnSpc>
                <a:spcPct val="100000"/>
              </a:lnSpc>
            </a:pPr>
            <a:endParaRPr lang="it-IT" sz="1800" b="0" strike="noStrike" spc="-1" dirty="0">
              <a:latin typeface="Arial"/>
            </a:endParaRPr>
          </a:p>
        </p:txBody>
      </p:sp>
      <p:sp>
        <p:nvSpPr>
          <p:cNvPr id="267" name="CustomShape 3"/>
          <p:cNvSpPr/>
          <p:nvPr/>
        </p:nvSpPr>
        <p:spPr>
          <a:xfrm>
            <a:off x="5099059" y="918780"/>
            <a:ext cx="3024000" cy="3845753"/>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600" b="0" strike="noStrike" spc="-1" dirty="0">
                <a:solidFill>
                  <a:srgbClr val="000000"/>
                </a:solidFill>
                <a:latin typeface="Times New Roman"/>
              </a:rPr>
              <a:t>In normativa non c’è alcuna definizione esplicita. </a:t>
            </a:r>
          </a:p>
          <a:p>
            <a:pPr algn="just">
              <a:lnSpc>
                <a:spcPct val="100000"/>
              </a:lnSpc>
            </a:pPr>
            <a:r>
              <a:rPr lang="it-IT" sz="1600" b="0" strike="noStrike" spc="-1" dirty="0">
                <a:solidFill>
                  <a:srgbClr val="000000"/>
                </a:solidFill>
                <a:latin typeface="Times New Roman"/>
              </a:rPr>
              <a:t>Si ritiene che rientrino in quest’area “le attività di supporto generale, attività di direzione e di conduzione dell’azienda necessarie all’esistenza delle condizioni organizzative di base” (CNDCEC).</a:t>
            </a:r>
            <a:endParaRPr lang="it-IT" sz="1600" b="0" strike="noStrike" spc="-1" dirty="0">
              <a:latin typeface="Arial"/>
            </a:endParaRPr>
          </a:p>
          <a:p>
            <a:pPr algn="just">
              <a:lnSpc>
                <a:spcPct val="100000"/>
              </a:lnSpc>
            </a:pPr>
            <a:r>
              <a:rPr lang="it-IT" sz="1600" b="0" strike="noStrike" spc="-1" dirty="0">
                <a:solidFill>
                  <a:srgbClr val="000000"/>
                </a:solidFill>
                <a:latin typeface="Times New Roman"/>
              </a:rPr>
              <a:t>Si può anche ritenere che in essa rientrino tutte le operazioni non pertinenti alle altre Aree definite dal DM.</a:t>
            </a:r>
            <a:endParaRPr lang="it-IT" sz="1600" b="0" strike="noStrike" spc="-1" dirty="0">
              <a:latin typeface="Arial"/>
            </a:endParaRPr>
          </a:p>
          <a:p>
            <a:pPr algn="just">
              <a:lnSpc>
                <a:spcPct val="100000"/>
              </a:lnSpc>
            </a:pPr>
            <a:r>
              <a:rPr lang="it-IT" sz="1800" b="0" strike="noStrike" spc="-1" dirty="0">
                <a:solidFill>
                  <a:srgbClr val="000000"/>
                </a:solidFill>
                <a:latin typeface="Times New Roman"/>
              </a:rPr>
              <a:t> </a:t>
            </a:r>
            <a:endParaRPr lang="it-IT" sz="1800" b="0" strike="noStrike" spc="-1" dirty="0">
              <a:latin typeface="Arial"/>
            </a:endParaRPr>
          </a:p>
          <a:p>
            <a:pPr>
              <a:lnSpc>
                <a:spcPct val="100000"/>
              </a:lnSpc>
            </a:pPr>
            <a:endParaRPr lang="it-IT" sz="1800" b="0" strike="noStrike" spc="-1" dirty="0">
              <a:latin typeface="Arial"/>
            </a:endParaRPr>
          </a:p>
        </p:txBody>
      </p:sp>
      <p:sp>
        <p:nvSpPr>
          <p:cNvPr id="2" name="Segnaposto piè di pagina 1">
            <a:extLst>
              <a:ext uri="{FF2B5EF4-FFF2-40B4-BE49-F238E27FC236}">
                <a16:creationId xmlns:a16="http://schemas.microsoft.com/office/drawing/2014/main" id="{013A29B2-B693-5B8A-A05D-4C552E4685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E1FC736C-5C69-2748-D601-FB46A6958865}"/>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35</a:t>
            </a:fld>
            <a:endParaRPr lang="it-IT" sz="2400" b="0" strike="noStrike" spc="-1">
              <a:latin typeface="Times New Roman"/>
            </a:endParaRPr>
          </a:p>
        </p:txBody>
      </p:sp>
      <p:pic>
        <p:nvPicPr>
          <p:cNvPr id="5" name="Immagine 4">
            <a:extLst>
              <a:ext uri="{FF2B5EF4-FFF2-40B4-BE49-F238E27FC236}">
                <a16:creationId xmlns:a16="http://schemas.microsoft.com/office/drawing/2014/main" id="{AFDD28CC-644F-7A78-8494-D98EEE82000E}"/>
              </a:ext>
            </a:extLst>
          </p:cNvPr>
          <p:cNvPicPr>
            <a:picLocks noChangeAspect="1"/>
          </p:cNvPicPr>
          <p:nvPr/>
        </p:nvPicPr>
        <p:blipFill>
          <a:blip r:embed="rId2"/>
          <a:stretch>
            <a:fillRect/>
          </a:stretch>
        </p:blipFill>
        <p:spPr>
          <a:xfrm>
            <a:off x="269623" y="946149"/>
            <a:ext cx="4784977" cy="530357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1147756"/>
            <a:ext cx="7953375" cy="2599844"/>
          </a:xfrm>
          <a:prstGeom prst="rect">
            <a:avLst/>
          </a:prstGeom>
          <a:noFill/>
          <a:ln w="0">
            <a:noFill/>
          </a:ln>
        </p:spPr>
        <p:txBody>
          <a:bodyPr anchor="b">
            <a:noAutofit/>
          </a:bodyPr>
          <a:lstStyle/>
          <a:p>
            <a:pPr algn="ctr">
              <a:lnSpc>
                <a:spcPct val="100000"/>
              </a:lnSpc>
              <a:tabLst>
                <a:tab pos="408240" algn="l"/>
              </a:tabLst>
            </a:pPr>
            <a:r>
              <a:rPr lang="it-IT" sz="3200" b="1" strike="noStrike" spc="-1" dirty="0">
                <a:solidFill>
                  <a:srgbClr val="262626"/>
                </a:solidFill>
                <a:latin typeface="Times New Roman"/>
              </a:rPr>
              <a:t>II) OIC 35. Peculiarità del bilancio ETS.</a:t>
            </a:r>
          </a:p>
        </p:txBody>
      </p:sp>
    </p:spTree>
    <p:extLst>
      <p:ext uri="{BB962C8B-B14F-4D97-AF65-F5344CB8AC3E}">
        <p14:creationId xmlns:p14="http://schemas.microsoft.com/office/powerpoint/2010/main" val="433204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370362-8166-9EC1-174C-26DA5DF98F74}"/>
              </a:ext>
            </a:extLst>
          </p:cNvPr>
          <p:cNvSpPr>
            <a:spLocks noGrp="1"/>
          </p:cNvSpPr>
          <p:nvPr>
            <p:ph type="title"/>
          </p:nvPr>
        </p:nvSpPr>
        <p:spPr>
          <a:xfrm>
            <a:off x="279400" y="-692290"/>
            <a:ext cx="8585200" cy="1450757"/>
          </a:xfrm>
        </p:spPr>
        <p:txBody>
          <a:bodyPr>
            <a:normAutofit/>
          </a:bodyPr>
          <a:lstStyle/>
          <a:p>
            <a:r>
              <a:rPr lang="it-IT" sz="3600" dirty="0">
                <a:solidFill>
                  <a:schemeClr val="tx1"/>
                </a:solidFill>
                <a:latin typeface="ApPTOS"/>
              </a:rPr>
              <a:t>OIC35 TRANSAZIONI</a:t>
            </a:r>
            <a:r>
              <a:rPr lang="it-IT" sz="3600" spc="-120" dirty="0">
                <a:solidFill>
                  <a:schemeClr val="tx1"/>
                </a:solidFill>
                <a:latin typeface="ApPTOS"/>
              </a:rPr>
              <a:t> </a:t>
            </a:r>
            <a:r>
              <a:rPr lang="it-IT" sz="3600" dirty="0">
                <a:solidFill>
                  <a:schemeClr val="tx1"/>
                </a:solidFill>
                <a:latin typeface="ApPTOS"/>
              </a:rPr>
              <a:t>NON </a:t>
            </a:r>
            <a:r>
              <a:rPr lang="it-IT" sz="3600" spc="-10" dirty="0">
                <a:solidFill>
                  <a:schemeClr val="tx1"/>
                </a:solidFill>
                <a:latin typeface="ApPTOS"/>
              </a:rPr>
              <a:t>SINALLAGMATICHE</a:t>
            </a:r>
            <a:endParaRPr lang="it-IT" sz="3600" dirty="0">
              <a:solidFill>
                <a:schemeClr val="tx1"/>
              </a:solidFill>
              <a:latin typeface="ApPTOS"/>
            </a:endParaRPr>
          </a:p>
        </p:txBody>
      </p:sp>
      <p:sp>
        <p:nvSpPr>
          <p:cNvPr id="3" name="Segnaposto piè di pagina 2">
            <a:extLst>
              <a:ext uri="{FF2B5EF4-FFF2-40B4-BE49-F238E27FC236}">
                <a16:creationId xmlns:a16="http://schemas.microsoft.com/office/drawing/2014/main" id="{469D123B-65A9-CEEA-CC01-5EA848F720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0B9F9F3D-FCDA-4A2F-99AB-1D2196074CFF}"/>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37</a:t>
            </a:fld>
            <a:endParaRPr lang="it-IT" sz="2400" b="0" strike="noStrike" spc="-1">
              <a:latin typeface="Times New Roman"/>
            </a:endParaRPr>
          </a:p>
        </p:txBody>
      </p:sp>
      <p:sp>
        <p:nvSpPr>
          <p:cNvPr id="6" name="CasellaDiTesto 5">
            <a:extLst>
              <a:ext uri="{FF2B5EF4-FFF2-40B4-BE49-F238E27FC236}">
                <a16:creationId xmlns:a16="http://schemas.microsoft.com/office/drawing/2014/main" id="{C7059070-C8A6-B6C6-18DA-E624A658CF29}"/>
              </a:ext>
            </a:extLst>
          </p:cNvPr>
          <p:cNvSpPr txBox="1"/>
          <p:nvPr/>
        </p:nvSpPr>
        <p:spPr>
          <a:xfrm>
            <a:off x="184150" y="866413"/>
            <a:ext cx="8585200" cy="4823885"/>
          </a:xfrm>
          <a:prstGeom prst="rect">
            <a:avLst/>
          </a:prstGeom>
          <a:solidFill>
            <a:schemeClr val="bg1"/>
          </a:solidFill>
        </p:spPr>
        <p:txBody>
          <a:bodyPr wrap="square">
            <a:spAutoFit/>
          </a:bodyPr>
          <a:lstStyle/>
          <a:p>
            <a:pPr marL="354965" marR="5080" lvl="0" indent="-342900" algn="just" defTabSz="914400" eaLnBrk="1" fontAlgn="auto" latinLnBrk="0" hangingPunct="1">
              <a:lnSpc>
                <a:spcPct val="100800"/>
              </a:lnSpc>
              <a:spcBef>
                <a:spcPts val="85"/>
              </a:spcBef>
              <a:spcAft>
                <a:spcPts val="0"/>
              </a:spcAft>
              <a:buClr>
                <a:srgbClr val="A42F0E"/>
              </a:buClr>
              <a:buSzTx/>
              <a:buFont typeface="Wingdings"/>
              <a:buChar char=""/>
              <a:tabLst>
                <a:tab pos="354965" algn="l"/>
              </a:tabLst>
              <a:defRPr/>
            </a:pP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L’OIC</a:t>
            </a:r>
            <a:r>
              <a:rPr kumimoji="0" lang="it-IT" sz="2000" b="0" i="0" u="none" strike="noStrike" kern="0" cap="none" spc="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35</a:t>
            </a:r>
            <a:r>
              <a:rPr kumimoji="0" lang="it-IT" sz="2000" b="0" i="0" u="none" strike="noStrike" kern="0" cap="none" spc="3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definisce</a:t>
            </a:r>
            <a:r>
              <a:rPr kumimoji="0" lang="it-IT" sz="2000" b="0" i="0" u="none" strike="noStrike" kern="0" cap="none" spc="2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le</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transazioni</a:t>
            </a:r>
            <a:r>
              <a:rPr kumimoji="0" lang="it-IT" sz="2000" b="0" i="0" u="none" strike="noStrike" kern="0" cap="none" spc="1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non</a:t>
            </a:r>
            <a:r>
              <a:rPr kumimoji="0" lang="it-IT" sz="2000" b="0" i="0" u="none" strike="noStrike" kern="0" cap="none" spc="3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sinallagmatiche</a:t>
            </a:r>
            <a:r>
              <a:rPr kumimoji="0" lang="it-IT" sz="2000" b="0" i="0" u="none" strike="noStrike" kern="0" cap="none" spc="1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come</a:t>
            </a:r>
            <a:r>
              <a:rPr kumimoji="0" lang="it-IT" sz="2000" b="0" i="0" u="none" strike="noStrike" kern="0" cap="none" spc="1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le</a:t>
            </a:r>
            <a:r>
              <a:rPr kumimoji="0" lang="it-IT" sz="2000" b="1" i="1" u="sng" strike="noStrike" kern="0" cap="none" spc="125"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transazioni</a:t>
            </a:r>
            <a:r>
              <a:rPr kumimoji="0" lang="it-IT" sz="2000" b="1" i="1" u="sng" strike="noStrike" kern="0" cap="none" spc="114"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per</a:t>
            </a:r>
            <a:r>
              <a:rPr kumimoji="0" lang="it-IT" sz="2000" b="1" i="1" u="sng" strike="noStrike" kern="0" cap="none" spc="114"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le</a:t>
            </a:r>
            <a:r>
              <a:rPr kumimoji="0" lang="it-IT" sz="2000" b="1" i="1" u="sng" strike="noStrike" kern="0" cap="none" spc="12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quali</a:t>
            </a:r>
            <a:r>
              <a:rPr kumimoji="0" lang="it-IT" sz="2000" b="1" i="1" u="sng" strike="noStrike" kern="0" cap="none" spc="12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non</a:t>
            </a:r>
            <a:r>
              <a:rPr kumimoji="0" lang="it-IT" sz="2000" b="1" i="1" u="sng" strike="noStrike" kern="0" cap="none" spc="114"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è</a:t>
            </a:r>
            <a:r>
              <a:rPr kumimoji="0" lang="it-IT" sz="2000" b="1" i="1" u="sng" strike="noStrike" kern="0" cap="none" spc="12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1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prevista</a:t>
            </a:r>
            <a:r>
              <a:rPr kumimoji="0" lang="it-IT" sz="2000" b="1" i="1" u="none" strike="noStrike" kern="0" cap="none" spc="-10" normalizeH="0" baseline="0" noProof="0" dirty="0">
                <a:ln>
                  <a:noFill/>
                </a:ln>
                <a:solidFill>
                  <a:sysClr val="windowText" lastClr="000000"/>
                </a:solidFill>
                <a:effectLst/>
                <a:uLnTx/>
                <a:uFillTx/>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una</a:t>
            </a:r>
            <a:r>
              <a:rPr kumimoji="0" lang="it-IT" sz="2000" b="1" i="1" u="sng" strike="noStrike" kern="0" cap="none" spc="22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 </a:t>
            </a:r>
            <a:r>
              <a:rPr kumimoji="0" lang="it-IT" sz="2000" b="1" i="1"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Calibri"/>
              </a:rPr>
              <a:t>controprestazione</a:t>
            </a:r>
            <a:r>
              <a:rPr kumimoji="0" lang="it-IT" sz="2000" b="1" i="1" u="none" strike="noStrike" kern="0" cap="none" spc="229" normalizeH="0" baseline="0" noProof="0" dirty="0">
                <a:ln>
                  <a:noFill/>
                </a:ln>
                <a:solidFill>
                  <a:sysClr val="windowText" lastClr="000000"/>
                </a:solidFill>
                <a:effectLst/>
                <a:uLnTx/>
                <a:uFillTx/>
                <a:latin typeface="Aptos" panose="020B0004020202020204" pitchFamily="34" charset="0"/>
                <a:cs typeface="Calibri"/>
              </a:rPr>
              <a:t> </a:t>
            </a:r>
            <a:r>
              <a:rPr kumimoji="0" lang="it-IT" sz="2000" b="0" i="1" u="none" strike="noStrike" kern="0" cap="none" spc="229" normalizeH="0" baseline="0" noProof="0" dirty="0">
                <a:ln>
                  <a:noFill/>
                </a:ln>
                <a:solidFill>
                  <a:sysClr val="windowText" lastClr="000000"/>
                </a:solidFill>
                <a:effectLst/>
                <a:uLnTx/>
                <a:uFillTx/>
                <a:latin typeface="Aptos" panose="020B0004020202020204" pitchFamily="34" charset="0"/>
                <a:cs typeface="Calibri"/>
              </a:rPr>
              <a:t>(ad esempio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le</a:t>
            </a:r>
            <a:r>
              <a:rPr kumimoji="0" lang="it-IT" sz="2000" b="0" i="1" u="none" strike="noStrike" kern="0" cap="none" spc="12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erogazioni</a:t>
            </a:r>
            <a:r>
              <a:rPr kumimoji="0" lang="it-IT" sz="2000" b="0" i="1" u="none" strike="noStrike" kern="0" cap="none" spc="114"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liberali,</a:t>
            </a:r>
            <a:r>
              <a:rPr kumimoji="0" lang="it-IT" sz="2000" b="0" i="1" u="none" strike="noStrike" kern="0" cap="none" spc="-6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i</a:t>
            </a:r>
            <a:r>
              <a:rPr kumimoji="0" lang="it-IT" sz="2000" b="0" i="1" u="none" strike="noStrike" kern="0" cap="none" spc="114"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proventi</a:t>
            </a:r>
            <a:r>
              <a:rPr kumimoji="0" lang="it-IT" sz="2000" b="0" i="1" u="none" strike="noStrike" kern="0" cap="none" spc="13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da</a:t>
            </a:r>
            <a:r>
              <a:rPr kumimoji="0" lang="it-IT" sz="2000" b="0" i="1" u="none" strike="noStrike" kern="0" cap="none" spc="12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5</a:t>
            </a:r>
            <a:r>
              <a:rPr kumimoji="0" lang="it-IT" sz="2000" b="0" i="1" u="none" strike="noStrike" kern="0" cap="none" spc="12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per</a:t>
            </a:r>
            <a:r>
              <a:rPr kumimoji="0" lang="it-IT" sz="2000" b="0" i="1" u="none" strike="noStrike" kern="0" cap="none" spc="12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mille,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raccolta</a:t>
            </a:r>
            <a:r>
              <a:rPr kumimoji="0" lang="it-IT" sz="2000" b="0" i="1" u="none" strike="noStrike" kern="0" cap="none" spc="-7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fondi</a:t>
            </a:r>
            <a:r>
              <a:rPr kumimoji="0" lang="it-IT" sz="2000" b="0" i="1" u="none" strike="noStrike" kern="0" cap="none" spc="-3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e</a:t>
            </a:r>
            <a:r>
              <a:rPr kumimoji="0" lang="it-IT" sz="2000" b="0" i="1" u="none" strike="noStrike" kern="0" cap="none" spc="-2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contributi)</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a:t>
            </a:r>
            <a:endPar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endParaRPr>
          </a:p>
          <a:p>
            <a:pPr marL="12065" marR="30480" lvl="0" algn="just" defTabSz="914400" eaLnBrk="1" fontAlgn="auto" latinLnBrk="0" hangingPunct="1">
              <a:lnSpc>
                <a:spcPct val="100000"/>
              </a:lnSpc>
              <a:spcBef>
                <a:spcPts val="480"/>
              </a:spcBef>
              <a:spcAft>
                <a:spcPts val="0"/>
              </a:spcAft>
              <a:buClr>
                <a:srgbClr val="A42F0E"/>
              </a:buClr>
              <a:buSzTx/>
              <a:tabLst>
                <a:tab pos="354965" algn="l"/>
              </a:tabLst>
              <a:defRPr/>
            </a:pP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Le</a:t>
            </a:r>
            <a:r>
              <a:rPr kumimoji="0" lang="it-IT" sz="2000" b="0" i="0" u="none" strike="noStrike" kern="0" cap="none" spc="14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transazioni</a:t>
            </a:r>
            <a:r>
              <a:rPr kumimoji="0" lang="it-IT" sz="2000" b="0" i="0" u="none" strike="noStrike" kern="0" cap="none" spc="14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non</a:t>
            </a:r>
            <a:r>
              <a:rPr kumimoji="0" lang="it-IT" sz="2000" b="0" i="0" u="none" strike="noStrike" kern="0" cap="none" spc="13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sinallagmatiche</a:t>
            </a:r>
            <a:r>
              <a:rPr kumimoji="0" lang="it-IT" sz="2000" b="0" i="0" u="none" strike="noStrike" kern="0" cap="none" spc="145" normalizeH="0" baseline="0" noProof="0" dirty="0">
                <a:ln>
                  <a:noFill/>
                </a:ln>
                <a:solidFill>
                  <a:sysClr val="windowText" lastClr="000000"/>
                </a:solidFill>
                <a:effectLst/>
                <a:uLnTx/>
                <a:uFillTx/>
                <a:latin typeface="Aptos" panose="020B0004020202020204" pitchFamily="34" charset="0"/>
                <a:cs typeface="Gill Sans MT"/>
              </a:rPr>
              <a:t>  </a:t>
            </a:r>
          </a:p>
          <a:p>
            <a:pPr marL="354965" marR="30480" lvl="0" indent="-342900" algn="just" defTabSz="914400" eaLnBrk="1" fontAlgn="auto" latinLnBrk="0" hangingPunct="1">
              <a:lnSpc>
                <a:spcPct val="100000"/>
              </a:lnSpc>
              <a:spcBef>
                <a:spcPts val="480"/>
              </a:spcBef>
              <a:spcAft>
                <a:spcPts val="0"/>
              </a:spcAft>
              <a:buClr>
                <a:srgbClr val="A42F0E"/>
              </a:buClr>
              <a:buSzTx/>
              <a:buFont typeface="Wingdings"/>
              <a:buChar char=""/>
              <a:tabLst>
                <a:tab pos="354965" algn="l"/>
              </a:tabLst>
              <a:defRPr/>
            </a:pP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danno</a:t>
            </a:r>
            <a:r>
              <a:rPr kumimoji="0" lang="it-IT" sz="2000" b="1" i="0" u="sng" strike="noStrike" kern="0" cap="none" spc="135"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luogo</a:t>
            </a:r>
            <a:r>
              <a:rPr kumimoji="0" lang="it-IT" sz="2000" b="1" i="0" u="sng" strike="noStrike" kern="0" cap="none" spc="135"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all’iscrizione</a:t>
            </a:r>
            <a:r>
              <a:rPr kumimoji="0" lang="it-IT" sz="2000" b="0" i="0" u="none" strike="noStrike" kern="0" cap="none" spc="14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nello</a:t>
            </a:r>
            <a:r>
              <a:rPr kumimoji="0" lang="it-IT" sz="2000" b="0" i="0" u="none" strike="noStrike" kern="0" cap="none" spc="14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stato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patrimoniale</a:t>
            </a:r>
            <a:r>
              <a:rPr kumimoji="0" lang="it-IT" sz="2000" b="0" i="0" u="none" strike="noStrike" kern="0" cap="none" spc="-5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ad</a:t>
            </a:r>
            <a:r>
              <a:rPr kumimoji="0" lang="it-IT" sz="2000" b="0" i="0" u="none" strike="noStrike" kern="0" cap="none" spc="-2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attività</a:t>
            </a:r>
            <a:r>
              <a:rPr kumimoji="0" lang="it-IT" sz="2000" b="1" i="0" u="sng" strike="noStrike" kern="0" cap="none" spc="-65"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rilevate</a:t>
            </a:r>
            <a:r>
              <a:rPr kumimoji="0" lang="it-IT" sz="2000" b="1" i="0" u="sng" strike="noStrike" kern="0" cap="none" spc="-25"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al</a:t>
            </a:r>
            <a:r>
              <a:rPr kumimoji="0" lang="it-IT" sz="2000" b="1" i="0" u="sng" strike="noStrike" kern="0" cap="none" spc="-3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FV</a:t>
            </a:r>
            <a:r>
              <a:rPr kumimoji="0" lang="it-IT" sz="2000" b="1" i="0" u="sng" strike="noStrike" kern="0" cap="none" spc="-2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alla</a:t>
            </a:r>
            <a:r>
              <a:rPr kumimoji="0" lang="it-IT" sz="2000" b="1" i="0" u="sng" strike="noStrike" kern="0" cap="none" spc="-45"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data</a:t>
            </a:r>
            <a:r>
              <a:rPr kumimoji="0" lang="it-IT" sz="2000" b="1" i="0" u="sng" strike="noStrike" kern="0" cap="none" spc="-4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di</a:t>
            </a:r>
            <a:r>
              <a:rPr kumimoji="0" lang="it-IT" sz="2000" b="1" i="0" u="sng" strike="noStrike" kern="0" cap="none" spc="-1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 acquisizione</a:t>
            </a:r>
            <a:r>
              <a:rPr lang="it-IT" sz="2000" kern="0" spc="-10" dirty="0">
                <a:solidFill>
                  <a:sysClr val="windowText" lastClr="000000"/>
                </a:solidFill>
                <a:latin typeface="Aptos" panose="020B0004020202020204" pitchFamily="34" charset="0"/>
                <a:cs typeface="Gill Sans MT"/>
              </a:rPr>
              <a:t>, </a:t>
            </a:r>
          </a:p>
          <a:p>
            <a:pPr marL="354965" marR="30480" lvl="0" indent="-342900" algn="just" defTabSz="914400" eaLnBrk="1" fontAlgn="auto" latinLnBrk="0" hangingPunct="1">
              <a:lnSpc>
                <a:spcPct val="100000"/>
              </a:lnSpc>
              <a:spcBef>
                <a:spcPts val="480"/>
              </a:spcBef>
              <a:spcAft>
                <a:spcPts val="0"/>
              </a:spcAft>
              <a:buClr>
                <a:srgbClr val="A42F0E"/>
              </a:buClr>
              <a:buSzTx/>
              <a:buFont typeface="Wingdings"/>
              <a:buChar char=""/>
              <a:tabLst>
                <a:tab pos="354965" algn="l"/>
              </a:tabLst>
              <a:defRPr/>
            </a:pP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l</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a:t>
            </a:r>
            <a:r>
              <a:rPr kumimoji="0" lang="it-IT" sz="2000" b="0" i="0" u="none" strike="noStrike" kern="0" cap="none" spc="170" normalizeH="0" baseline="0" noProof="0" dirty="0">
                <a:ln>
                  <a:noFill/>
                </a:ln>
                <a:solidFill>
                  <a:sysClr val="windowText" lastClr="000000"/>
                </a:solidFill>
                <a:effectLst/>
                <a:uLnTx/>
                <a:uFillTx/>
                <a:latin typeface="Aptos" panose="020B0004020202020204" pitchFamily="34" charset="0"/>
                <a:cs typeface="Gill Sans MT"/>
              </a:rPr>
              <a:t>  cui </a:t>
            </a:r>
            <a:r>
              <a:rPr kumimoji="0" lang="it-IT" sz="2000" b="1"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contropartita</a:t>
            </a:r>
            <a:r>
              <a:rPr kumimoji="0" lang="it-IT" sz="2000" b="1" i="0" u="none" strike="noStrike" kern="0" cap="none" spc="18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di</a:t>
            </a:r>
            <a:r>
              <a:rPr kumimoji="0" lang="it-IT" sz="2000" b="0" i="0" u="none" strike="noStrike" kern="0" cap="none" spc="17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tale</a:t>
            </a:r>
            <a:r>
              <a:rPr kumimoji="0" lang="it-IT" sz="2000" b="0" i="0" u="none" strike="noStrike" kern="0" cap="none" spc="18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attività</a:t>
            </a:r>
            <a:r>
              <a:rPr kumimoji="0" lang="it-IT" sz="2000" b="0" i="0" u="none" strike="noStrike" kern="0" cap="none" spc="18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è</a:t>
            </a:r>
            <a:r>
              <a:rPr kumimoji="0" lang="it-IT" sz="2000" b="0" i="0" u="none" strike="noStrike" kern="0" cap="none" spc="17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un</a:t>
            </a:r>
            <a:r>
              <a:rPr kumimoji="0" lang="it-IT" sz="2000" b="0" i="0" u="none" strike="noStrike" kern="0" cap="none" spc="17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sng" strike="noStrike" kern="0" cap="none" spc="0" normalizeH="0" baseline="0" noProof="0" dirty="0">
                <a:ln>
                  <a:noFill/>
                </a:ln>
                <a:solidFill>
                  <a:sysClr val="windowText" lastClr="000000"/>
                </a:solidFill>
                <a:effectLst/>
                <a:uLnTx/>
                <a:uFill>
                  <a:solidFill>
                    <a:srgbClr val="000000"/>
                  </a:solidFill>
                </a:uFill>
                <a:latin typeface="Aptos" panose="020B0004020202020204" pitchFamily="34" charset="0"/>
                <a:cs typeface="Gill Sans MT"/>
              </a:rPr>
              <a:t>provento</a:t>
            </a:r>
            <a:r>
              <a:rPr kumimoji="0" lang="it-IT" sz="2000" b="0" i="0" u="none" strike="noStrike" kern="0" cap="none" spc="18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da</a:t>
            </a:r>
            <a:r>
              <a:rPr kumimoji="0" lang="it-IT" sz="2000" b="0" i="0" u="none" strike="noStrike" kern="0" cap="none" spc="18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rilevarsi</a:t>
            </a:r>
            <a:r>
              <a:rPr kumimoji="0" lang="it-IT" sz="2000" b="0" i="0" u="none" strike="noStrike" kern="0" cap="none" spc="19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nell’apposita</a:t>
            </a:r>
            <a:r>
              <a:rPr kumimoji="0" lang="it-IT" sz="2000" b="0" i="0" u="none" strike="noStrike" kern="0" cap="none" spc="17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area</a:t>
            </a:r>
            <a:r>
              <a:rPr kumimoji="0" lang="it-IT" sz="2000" b="0" i="0" u="none" strike="noStrike" kern="0" cap="none" spc="18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gestionale</a:t>
            </a:r>
            <a:r>
              <a:rPr kumimoji="0" lang="it-IT" sz="2000" b="0" i="0" u="none" strike="noStrike" kern="0" cap="none" spc="17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sulla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base</a:t>
            </a:r>
            <a:r>
              <a:rPr kumimoji="0" lang="it-IT" sz="2000" b="0" i="0" u="none" strike="noStrike" kern="0" cap="none" spc="-2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della</a:t>
            </a:r>
            <a:r>
              <a:rPr kumimoji="0" lang="it-IT" sz="2000" b="0" i="0" u="none" strike="noStrike" kern="0" cap="none" spc="-2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tipologia</a:t>
            </a:r>
            <a:r>
              <a:rPr kumimoji="0" lang="it-IT" sz="2000" b="0" i="0" u="none" strike="noStrike" kern="0" cap="none" spc="-5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di</a:t>
            </a:r>
            <a:r>
              <a:rPr kumimoji="0" lang="it-IT" sz="2000" b="0" i="0" u="none" strike="noStrike" kern="0" cap="none" spc="-2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attività</a:t>
            </a:r>
            <a:r>
              <a:rPr kumimoji="0" lang="it-IT" sz="2000" b="0" i="0" u="none" strike="noStrike" kern="0" cap="none" spc="-6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svolta</a:t>
            </a:r>
            <a:r>
              <a:rPr kumimoji="0" lang="it-IT" sz="2000" b="0" i="0" u="none" strike="noStrike" kern="0" cap="none" spc="-3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e</a:t>
            </a:r>
            <a:r>
              <a:rPr kumimoji="0" lang="it-IT" sz="2000" b="0" i="0" u="none" strike="noStrike" kern="0" cap="none" spc="-1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nella</a:t>
            </a:r>
            <a:r>
              <a:rPr kumimoji="0" lang="it-IT" sz="2000" b="0" i="0" u="none" strike="noStrike" kern="0" cap="none" spc="-4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voce</a:t>
            </a:r>
            <a:r>
              <a:rPr kumimoji="0" lang="it-IT" sz="2000" b="0" i="0" u="none" strike="noStrike" kern="0" cap="none" spc="-3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più</a:t>
            </a:r>
            <a:r>
              <a:rPr kumimoji="0" lang="it-IT" sz="2000" b="0" i="0" u="none" strike="noStrike" kern="0" cap="none" spc="-3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appropriata).</a:t>
            </a:r>
            <a:endPar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endParaRPr>
          </a:p>
          <a:p>
            <a:pPr marL="12700" marR="0" lvl="0" algn="just" defTabSz="914400" eaLnBrk="1" fontAlgn="auto" latinLnBrk="0" hangingPunct="1">
              <a:lnSpc>
                <a:spcPct val="100000"/>
              </a:lnSpc>
              <a:spcBef>
                <a:spcPts val="480"/>
              </a:spcBef>
              <a:spcAft>
                <a:spcPts val="0"/>
              </a:spcAft>
              <a:buClr>
                <a:srgbClr val="A42F0E"/>
              </a:buClr>
              <a:buSzTx/>
              <a:tabLst>
                <a:tab pos="354965" algn="l"/>
              </a:tabLst>
              <a:defRPr/>
            </a:pP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Le</a:t>
            </a:r>
            <a:r>
              <a:rPr kumimoji="0" lang="it-IT" sz="2000" b="0" i="0" u="none" strike="noStrike" kern="0" cap="none" spc="-4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risorse</a:t>
            </a:r>
            <a:r>
              <a:rPr kumimoji="0" lang="it-IT" sz="2000" b="0" i="0" u="none" strike="noStrike" kern="0" cap="none" spc="-2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derivanti</a:t>
            </a:r>
            <a:r>
              <a:rPr kumimoji="0" lang="it-IT" sz="2000" b="0" i="0" u="none" strike="noStrike" kern="0" cap="none" spc="-4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da</a:t>
            </a:r>
            <a:r>
              <a:rPr kumimoji="0" lang="it-IT" sz="2000" b="0" i="0" u="none" strike="noStrike" kern="0" cap="none" spc="-2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transazioni</a:t>
            </a:r>
            <a:r>
              <a:rPr kumimoji="0" lang="it-IT" sz="2000" b="0" i="0" u="none" strike="noStrike" kern="0" cap="none" spc="-4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non</a:t>
            </a:r>
            <a:r>
              <a:rPr kumimoji="0" lang="it-IT" sz="2000" b="0" i="0" u="none" strike="noStrike" kern="0" cap="none" spc="-3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sinallagmatiche</a:t>
            </a:r>
            <a:r>
              <a:rPr kumimoji="0" lang="it-IT" sz="2000" b="0" i="0" u="none" strike="noStrike" kern="0" cap="none" spc="-4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possono</a:t>
            </a:r>
            <a:r>
              <a:rPr kumimoji="0" lang="it-IT" sz="2000" b="0" i="0" u="none" strike="noStrike" kern="0" cap="none" spc="-3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essere:</a:t>
            </a:r>
            <a:endPar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endParaRPr>
          </a:p>
          <a:p>
            <a:pPr marL="1099185" marR="0" lvl="1" indent="-342900" defTabSz="914400" eaLnBrk="1" fontAlgn="auto" latinLnBrk="0" hangingPunct="1">
              <a:lnSpc>
                <a:spcPct val="100000"/>
              </a:lnSpc>
              <a:spcBef>
                <a:spcPts val="400"/>
              </a:spcBef>
              <a:spcAft>
                <a:spcPts val="0"/>
              </a:spcAft>
              <a:buClr>
                <a:srgbClr val="A42F0E"/>
              </a:buClr>
              <a:buSzTx/>
              <a:buFont typeface="Wingdings"/>
              <a:buChar char=""/>
              <a:tabLst>
                <a:tab pos="1099185" algn="l"/>
              </a:tabLst>
              <a:defRPr/>
            </a:pP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Vincolate</a:t>
            </a:r>
            <a:r>
              <a:rPr kumimoji="0" lang="it-IT" sz="2000" b="0" i="0" u="none" strike="noStrike" kern="0" cap="none" spc="-7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dall’organo</a:t>
            </a:r>
            <a:r>
              <a:rPr kumimoji="0" lang="it-IT" sz="2000" b="0" i="0" u="none" strike="noStrike" kern="0" cap="none" spc="-4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amministrativo</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 dell’ente;</a:t>
            </a:r>
            <a:r>
              <a:rPr kumimoji="0" lang="it-IT" sz="2000" b="0" i="0" u="none" strike="noStrike" kern="0" cap="none" spc="-17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oppure</a:t>
            </a:r>
            <a:endPar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endParaRPr>
          </a:p>
          <a:p>
            <a:pPr marL="1099185" marR="0" lvl="1" indent="-342900" defTabSz="914400" eaLnBrk="1" fontAlgn="auto" latinLnBrk="0" hangingPunct="1">
              <a:lnSpc>
                <a:spcPct val="100000"/>
              </a:lnSpc>
              <a:spcBef>
                <a:spcPts val="385"/>
              </a:spcBef>
              <a:spcAft>
                <a:spcPts val="0"/>
              </a:spcAft>
              <a:buClr>
                <a:srgbClr val="A42F0E"/>
              </a:buClr>
              <a:buSzTx/>
              <a:buFont typeface="Wingdings"/>
              <a:buChar char=""/>
              <a:tabLst>
                <a:tab pos="1099185" algn="l"/>
              </a:tabLst>
              <a:defRPr/>
            </a:pP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Vincolate</a:t>
            </a:r>
            <a:r>
              <a:rPr kumimoji="0" lang="it-IT" sz="2000" b="0" i="0" u="none" strike="noStrike" kern="0" cap="none" spc="-3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da</a:t>
            </a:r>
            <a:r>
              <a:rPr kumimoji="0" lang="it-IT" sz="2000" b="0" i="0" u="none" strike="noStrike" kern="0" cap="none" spc="-3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terzi;</a:t>
            </a:r>
            <a:r>
              <a:rPr kumimoji="0" lang="it-IT" sz="2000" b="0" i="0" u="none" strike="noStrike" kern="0" cap="none" spc="-150"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1" u="none" strike="noStrike" kern="0" cap="none" spc="-10" normalizeH="0" baseline="0" noProof="0" dirty="0">
                <a:ln>
                  <a:noFill/>
                </a:ln>
                <a:solidFill>
                  <a:sysClr val="windowText" lastClr="000000"/>
                </a:solidFill>
                <a:effectLst/>
                <a:uLnTx/>
                <a:uFillTx/>
                <a:latin typeface="Aptos" panose="020B0004020202020204" pitchFamily="34" charset="0"/>
                <a:cs typeface="Gill Sans MT"/>
              </a:rPr>
              <a:t>oppure</a:t>
            </a:r>
            <a:endParaRPr kumimoji="0" lang="it-IT" sz="2000" b="0" i="1" u="none" strike="noStrike" kern="0" cap="none" spc="0" normalizeH="0" baseline="0" noProof="0" dirty="0">
              <a:ln>
                <a:noFill/>
              </a:ln>
              <a:solidFill>
                <a:sysClr val="windowText" lastClr="000000"/>
              </a:solidFill>
              <a:effectLst/>
              <a:uLnTx/>
              <a:uFillTx/>
              <a:latin typeface="Aptos" panose="020B0004020202020204" pitchFamily="34" charset="0"/>
              <a:cs typeface="Gill Sans MT"/>
            </a:endParaRPr>
          </a:p>
          <a:p>
            <a:pPr marL="1099185" marR="0" lvl="1" indent="-342900" defTabSz="914400" eaLnBrk="1" fontAlgn="auto" latinLnBrk="0" hangingPunct="1">
              <a:lnSpc>
                <a:spcPct val="100000"/>
              </a:lnSpc>
              <a:spcBef>
                <a:spcPts val="385"/>
              </a:spcBef>
              <a:spcAft>
                <a:spcPts val="0"/>
              </a:spcAft>
              <a:buClr>
                <a:srgbClr val="A42F0E"/>
              </a:buClr>
              <a:buSzTx/>
              <a:buFont typeface="Wingdings"/>
              <a:buChar char=""/>
              <a:tabLst>
                <a:tab pos="1099185" algn="l"/>
              </a:tabLst>
              <a:defRPr/>
            </a:pP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Condizionate</a:t>
            </a:r>
            <a:r>
              <a:rPr kumimoji="0" lang="it-IT" sz="2000" b="0" i="0" u="none" strike="noStrike" kern="0" cap="none" spc="-3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rPr>
              <a:t>da</a:t>
            </a:r>
            <a:r>
              <a:rPr kumimoji="0" lang="it-IT" sz="2000" b="0" i="0" u="none" strike="noStrike" kern="0" cap="none" spc="-55" normalizeH="0" baseline="0" noProof="0" dirty="0">
                <a:ln>
                  <a:noFill/>
                </a:ln>
                <a:solidFill>
                  <a:sysClr val="windowText" lastClr="000000"/>
                </a:solidFill>
                <a:effectLst/>
                <a:uLnTx/>
                <a:uFillTx/>
                <a:latin typeface="Aptos" panose="020B0004020202020204" pitchFamily="34" charset="0"/>
                <a:cs typeface="Gill Sans MT"/>
              </a:rPr>
              <a:t> </a:t>
            </a:r>
            <a:r>
              <a:rPr kumimoji="0" lang="it-IT" sz="2000" b="0" i="0" u="none" strike="noStrike" kern="0" cap="none" spc="-20" normalizeH="0" baseline="0" noProof="0" dirty="0">
                <a:ln>
                  <a:noFill/>
                </a:ln>
                <a:solidFill>
                  <a:sysClr val="windowText" lastClr="000000"/>
                </a:solidFill>
                <a:effectLst/>
                <a:uLnTx/>
                <a:uFillTx/>
                <a:latin typeface="Aptos" panose="020B0004020202020204" pitchFamily="34" charset="0"/>
                <a:cs typeface="Gill Sans MT"/>
              </a:rPr>
              <a:t>terzi</a:t>
            </a:r>
            <a:endParaRPr kumimoji="0" lang="it-IT" sz="2000" b="0" i="0" u="none" strike="noStrike" kern="0" cap="none" spc="0" normalizeH="0" baseline="0" noProof="0" dirty="0">
              <a:ln>
                <a:noFill/>
              </a:ln>
              <a:solidFill>
                <a:sysClr val="windowText" lastClr="000000"/>
              </a:solidFill>
              <a:effectLst/>
              <a:uLnTx/>
              <a:uFillTx/>
              <a:latin typeface="Aptos" panose="020B0004020202020204" pitchFamily="34" charset="0"/>
              <a:cs typeface="Gill Sans MT"/>
            </a:endParaRPr>
          </a:p>
        </p:txBody>
      </p:sp>
    </p:spTree>
    <p:extLst>
      <p:ext uri="{BB962C8B-B14F-4D97-AF65-F5344CB8AC3E}">
        <p14:creationId xmlns:p14="http://schemas.microsoft.com/office/powerpoint/2010/main" val="3943920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6120697-729E-8A8F-AEC2-AF57CB1E78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596FBE7D-5405-738E-E431-04D516CB1677}"/>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38</a:t>
            </a:fld>
            <a:endParaRPr lang="it-IT" sz="2400" b="0" strike="noStrike" spc="-1">
              <a:latin typeface="Times New Roman"/>
            </a:endParaRPr>
          </a:p>
        </p:txBody>
      </p:sp>
      <p:sp>
        <p:nvSpPr>
          <p:cNvPr id="6" name="CasellaDiTesto 5">
            <a:extLst>
              <a:ext uri="{FF2B5EF4-FFF2-40B4-BE49-F238E27FC236}">
                <a16:creationId xmlns:a16="http://schemas.microsoft.com/office/drawing/2014/main" id="{5611B559-841D-BEE3-EF53-507CFAF23BFF}"/>
              </a:ext>
            </a:extLst>
          </p:cNvPr>
          <p:cNvSpPr txBox="1"/>
          <p:nvPr/>
        </p:nvSpPr>
        <p:spPr>
          <a:xfrm>
            <a:off x="307975" y="938071"/>
            <a:ext cx="8401050" cy="4387483"/>
          </a:xfrm>
          <a:prstGeom prst="rect">
            <a:avLst/>
          </a:prstGeom>
          <a:solidFill>
            <a:schemeClr val="bg1"/>
          </a:solidFill>
        </p:spPr>
        <p:txBody>
          <a:bodyPr wrap="square">
            <a:spAutoFit/>
          </a:bodyPr>
          <a:lstStyle/>
          <a:p>
            <a:pPr marL="240665" marR="5080" indent="-228600" algn="just">
              <a:lnSpc>
                <a:spcPct val="107200"/>
              </a:lnSpc>
              <a:spcBef>
                <a:spcPts val="100"/>
              </a:spcBef>
              <a:buFont typeface="Arial"/>
              <a:buChar char="•"/>
              <a:tabLst>
                <a:tab pos="240665" algn="l"/>
              </a:tabLst>
            </a:pPr>
            <a:r>
              <a:rPr lang="it-IT" sz="1800" dirty="0">
                <a:latin typeface="Calibri"/>
                <a:cs typeface="Calibri"/>
              </a:rPr>
              <a:t>Le</a:t>
            </a:r>
            <a:r>
              <a:rPr lang="it-IT" sz="1800" spc="250" dirty="0">
                <a:latin typeface="Times New Roman"/>
                <a:cs typeface="Times New Roman"/>
              </a:rPr>
              <a:t> </a:t>
            </a:r>
            <a:r>
              <a:rPr lang="it-IT" sz="1800" dirty="0">
                <a:latin typeface="Calibri"/>
                <a:cs typeface="Calibri"/>
              </a:rPr>
              <a:t>“</a:t>
            </a:r>
            <a:r>
              <a:rPr lang="it-IT" sz="1800" b="1" dirty="0">
                <a:highlight>
                  <a:srgbClr val="FFFF00"/>
                </a:highlight>
                <a:latin typeface="Calibri"/>
                <a:cs typeface="Calibri"/>
              </a:rPr>
              <a:t>erogazioni</a:t>
            </a:r>
            <a:r>
              <a:rPr lang="it-IT" sz="1800" spc="250" dirty="0">
                <a:highlight>
                  <a:srgbClr val="FFFF00"/>
                </a:highlight>
                <a:latin typeface="Times New Roman"/>
                <a:cs typeface="Times New Roman"/>
              </a:rPr>
              <a:t> </a:t>
            </a:r>
            <a:r>
              <a:rPr lang="it-IT" sz="1800" b="1" dirty="0">
                <a:highlight>
                  <a:srgbClr val="FFFF00"/>
                </a:highlight>
                <a:latin typeface="Calibri"/>
                <a:cs typeface="Calibri"/>
              </a:rPr>
              <a:t>liberali</a:t>
            </a:r>
            <a:r>
              <a:rPr lang="it-IT" sz="1800" dirty="0">
                <a:latin typeface="Calibri"/>
                <a:cs typeface="Calibri"/>
              </a:rPr>
              <a:t>”</a:t>
            </a:r>
            <a:r>
              <a:rPr lang="it-IT" sz="1800" spc="235" dirty="0">
                <a:latin typeface="Times New Roman"/>
                <a:cs typeface="Times New Roman"/>
              </a:rPr>
              <a:t> </a:t>
            </a:r>
            <a:r>
              <a:rPr lang="it-IT" sz="1800" dirty="0">
                <a:latin typeface="Calibri"/>
                <a:cs typeface="Calibri"/>
              </a:rPr>
              <a:t>sono</a:t>
            </a:r>
            <a:r>
              <a:rPr lang="it-IT" sz="1800" spc="245" dirty="0">
                <a:latin typeface="Times New Roman"/>
                <a:cs typeface="Times New Roman"/>
              </a:rPr>
              <a:t> </a:t>
            </a:r>
            <a:r>
              <a:rPr lang="it-IT" sz="1800" dirty="0">
                <a:latin typeface="Calibri"/>
                <a:cs typeface="Calibri"/>
              </a:rPr>
              <a:t>definite</a:t>
            </a:r>
            <a:r>
              <a:rPr lang="it-IT" sz="1800" spc="254" dirty="0">
                <a:latin typeface="Times New Roman"/>
                <a:cs typeface="Times New Roman"/>
              </a:rPr>
              <a:t> </a:t>
            </a:r>
            <a:r>
              <a:rPr lang="it-IT" sz="1800" dirty="0">
                <a:latin typeface="Calibri"/>
                <a:cs typeface="Calibri"/>
              </a:rPr>
              <a:t>dal</a:t>
            </a:r>
            <a:r>
              <a:rPr lang="it-IT" sz="1800" spc="240" dirty="0">
                <a:latin typeface="Times New Roman"/>
                <a:cs typeface="Times New Roman"/>
              </a:rPr>
              <a:t> </a:t>
            </a:r>
            <a:r>
              <a:rPr lang="it-IT" sz="1800" dirty="0">
                <a:latin typeface="Calibri"/>
                <a:cs typeface="Calibri"/>
              </a:rPr>
              <a:t>Glossario</a:t>
            </a:r>
            <a:r>
              <a:rPr lang="it-IT" sz="1800" spc="245" dirty="0">
                <a:latin typeface="Times New Roman"/>
                <a:cs typeface="Times New Roman"/>
              </a:rPr>
              <a:t> </a:t>
            </a:r>
            <a:r>
              <a:rPr lang="it-IT" sz="1800" dirty="0">
                <a:latin typeface="Calibri"/>
                <a:cs typeface="Calibri"/>
              </a:rPr>
              <a:t>del</a:t>
            </a:r>
            <a:r>
              <a:rPr lang="it-IT" sz="1800" spc="245" dirty="0">
                <a:latin typeface="Times New Roman"/>
                <a:cs typeface="Times New Roman"/>
              </a:rPr>
              <a:t> </a:t>
            </a:r>
            <a:r>
              <a:rPr lang="it-IT" sz="1800" dirty="0">
                <a:latin typeface="Calibri"/>
                <a:cs typeface="Calibri"/>
              </a:rPr>
              <a:t>decreto</a:t>
            </a:r>
            <a:r>
              <a:rPr lang="it-IT" sz="1800" spc="240" dirty="0">
                <a:latin typeface="Times New Roman"/>
                <a:cs typeface="Times New Roman"/>
              </a:rPr>
              <a:t> </a:t>
            </a:r>
            <a:r>
              <a:rPr lang="it-IT" sz="1800" dirty="0">
                <a:latin typeface="Calibri"/>
                <a:cs typeface="Calibri"/>
              </a:rPr>
              <a:t>come</a:t>
            </a:r>
            <a:r>
              <a:rPr lang="it-IT" sz="1800" spc="254" dirty="0">
                <a:latin typeface="Times New Roman"/>
                <a:cs typeface="Times New Roman"/>
              </a:rPr>
              <a:t> </a:t>
            </a:r>
            <a:r>
              <a:rPr lang="it-IT" sz="1800" dirty="0">
                <a:latin typeface="Calibri"/>
                <a:cs typeface="Calibri"/>
              </a:rPr>
              <a:t>“atti</a:t>
            </a:r>
            <a:r>
              <a:rPr lang="it-IT" sz="1800" spc="240" dirty="0">
                <a:latin typeface="Times New Roman"/>
                <a:cs typeface="Times New Roman"/>
              </a:rPr>
              <a:t> </a:t>
            </a:r>
            <a:r>
              <a:rPr lang="it-IT" sz="1800" dirty="0">
                <a:latin typeface="Calibri"/>
                <a:cs typeface="Calibri"/>
              </a:rPr>
              <a:t>che</a:t>
            </a:r>
            <a:r>
              <a:rPr lang="it-IT" sz="1800" spc="254" dirty="0">
                <a:latin typeface="Times New Roman"/>
                <a:cs typeface="Times New Roman"/>
              </a:rPr>
              <a:t> </a:t>
            </a:r>
            <a:r>
              <a:rPr lang="it-IT" sz="1800" spc="-25" dirty="0">
                <a:latin typeface="Calibri"/>
                <a:cs typeface="Calibri"/>
              </a:rPr>
              <a:t>si</a:t>
            </a:r>
            <a:r>
              <a:rPr lang="it-IT" sz="1800" spc="-25" dirty="0">
                <a:latin typeface="Times New Roman"/>
                <a:cs typeface="Times New Roman"/>
              </a:rPr>
              <a:t> </a:t>
            </a:r>
            <a:r>
              <a:rPr lang="it-IT" sz="1800" spc="-10" dirty="0">
                <a:latin typeface="Calibri"/>
                <a:cs typeface="Calibri"/>
              </a:rPr>
              <a:t>contraddistinguono</a:t>
            </a:r>
            <a:r>
              <a:rPr lang="it-IT" sz="1800" spc="-50" dirty="0">
                <a:latin typeface="Times New Roman"/>
                <a:cs typeface="Times New Roman"/>
              </a:rPr>
              <a:t> </a:t>
            </a:r>
            <a:r>
              <a:rPr lang="it-IT" sz="1800" dirty="0">
                <a:latin typeface="Calibri"/>
                <a:cs typeface="Calibri"/>
              </a:rPr>
              <a:t>per (…)</a:t>
            </a:r>
          </a:p>
          <a:p>
            <a:pPr marL="469265" marR="7620" lvl="1">
              <a:lnSpc>
                <a:spcPct val="114999"/>
              </a:lnSpc>
              <a:spcBef>
                <a:spcPts val="1310"/>
              </a:spcBef>
              <a:tabLst>
                <a:tab pos="812165" algn="l"/>
              </a:tabLst>
            </a:pPr>
            <a:r>
              <a:rPr lang="it-IT" sz="1400" spc="-10" dirty="0">
                <a:latin typeface="Calibri"/>
                <a:cs typeface="Calibri"/>
              </a:rPr>
              <a:t>- L’arricchimento</a:t>
            </a:r>
            <a:r>
              <a:rPr lang="it-IT" sz="1400" spc="165" dirty="0">
                <a:latin typeface="Times New Roman"/>
                <a:cs typeface="Times New Roman"/>
              </a:rPr>
              <a:t> </a:t>
            </a:r>
            <a:r>
              <a:rPr lang="it-IT" sz="1400" dirty="0">
                <a:latin typeface="Calibri"/>
                <a:cs typeface="Calibri"/>
              </a:rPr>
              <a:t>del</a:t>
            </a:r>
            <a:r>
              <a:rPr lang="it-IT" sz="1400" spc="175" dirty="0">
                <a:latin typeface="Times New Roman"/>
                <a:cs typeface="Times New Roman"/>
              </a:rPr>
              <a:t> </a:t>
            </a:r>
            <a:r>
              <a:rPr lang="it-IT" sz="1400" dirty="0">
                <a:latin typeface="Calibri"/>
                <a:cs typeface="Calibri"/>
              </a:rPr>
              <a:t>beneficiario</a:t>
            </a:r>
            <a:r>
              <a:rPr lang="it-IT" sz="1400" spc="175" dirty="0">
                <a:latin typeface="Times New Roman"/>
                <a:cs typeface="Times New Roman"/>
              </a:rPr>
              <a:t> </a:t>
            </a:r>
            <a:r>
              <a:rPr lang="it-IT" sz="1400" dirty="0">
                <a:latin typeface="Calibri"/>
                <a:cs typeface="Calibri"/>
              </a:rPr>
              <a:t>con</a:t>
            </a:r>
            <a:r>
              <a:rPr lang="it-IT" sz="1400" spc="165" dirty="0">
                <a:latin typeface="Times New Roman"/>
                <a:cs typeface="Times New Roman"/>
              </a:rPr>
              <a:t> </a:t>
            </a:r>
            <a:r>
              <a:rPr lang="it-IT" sz="1400" dirty="0">
                <a:latin typeface="Calibri"/>
                <a:cs typeface="Calibri"/>
              </a:rPr>
              <a:t>corrispondente</a:t>
            </a:r>
            <a:r>
              <a:rPr lang="it-IT" sz="1400" spc="170" dirty="0">
                <a:latin typeface="Times New Roman"/>
                <a:cs typeface="Times New Roman"/>
              </a:rPr>
              <a:t> </a:t>
            </a:r>
            <a:r>
              <a:rPr lang="it-IT" sz="1400" dirty="0">
                <a:latin typeface="Calibri"/>
                <a:cs typeface="Calibri"/>
              </a:rPr>
              <a:t>riduzione</a:t>
            </a:r>
            <a:r>
              <a:rPr lang="it-IT" sz="1400" spc="180" dirty="0">
                <a:latin typeface="Times New Roman"/>
                <a:cs typeface="Times New Roman"/>
              </a:rPr>
              <a:t> </a:t>
            </a:r>
            <a:r>
              <a:rPr lang="it-IT" sz="1400" dirty="0">
                <a:latin typeface="Calibri"/>
                <a:cs typeface="Calibri"/>
              </a:rPr>
              <a:t>di</a:t>
            </a:r>
            <a:r>
              <a:rPr lang="it-IT" sz="1400" spc="180" dirty="0">
                <a:latin typeface="Times New Roman"/>
                <a:cs typeface="Times New Roman"/>
              </a:rPr>
              <a:t> </a:t>
            </a:r>
            <a:r>
              <a:rPr lang="it-IT" sz="1400" dirty="0">
                <a:latin typeface="Calibri"/>
                <a:cs typeface="Calibri"/>
              </a:rPr>
              <a:t>ricchezza</a:t>
            </a:r>
            <a:r>
              <a:rPr lang="it-IT" sz="1400" spc="170" dirty="0">
                <a:latin typeface="Times New Roman"/>
                <a:cs typeface="Times New Roman"/>
              </a:rPr>
              <a:t> </a:t>
            </a:r>
            <a:r>
              <a:rPr lang="it-IT" sz="1400" dirty="0">
                <a:latin typeface="Calibri"/>
                <a:cs typeface="Calibri"/>
              </a:rPr>
              <a:t>da</a:t>
            </a:r>
            <a:r>
              <a:rPr lang="it-IT" sz="1400" spc="170" dirty="0">
                <a:latin typeface="Times New Roman"/>
                <a:cs typeface="Times New Roman"/>
              </a:rPr>
              <a:t> </a:t>
            </a:r>
            <a:r>
              <a:rPr lang="it-IT" sz="1400" dirty="0">
                <a:latin typeface="Calibri"/>
                <a:cs typeface="Calibri"/>
              </a:rPr>
              <a:t>parte</a:t>
            </a:r>
            <a:r>
              <a:rPr lang="it-IT" sz="1400" spc="170" dirty="0">
                <a:latin typeface="Times New Roman"/>
                <a:cs typeface="Times New Roman"/>
              </a:rPr>
              <a:t> </a:t>
            </a:r>
            <a:r>
              <a:rPr lang="it-IT" sz="1400" dirty="0">
                <a:latin typeface="Calibri"/>
                <a:cs typeface="Calibri"/>
              </a:rPr>
              <a:t>di</a:t>
            </a:r>
            <a:r>
              <a:rPr lang="it-IT" sz="1400" spc="175" dirty="0">
                <a:latin typeface="Times New Roman"/>
                <a:cs typeface="Times New Roman"/>
              </a:rPr>
              <a:t> </a:t>
            </a:r>
            <a:r>
              <a:rPr lang="it-IT" sz="1400" dirty="0">
                <a:latin typeface="Calibri"/>
                <a:cs typeface="Calibri"/>
              </a:rPr>
              <a:t>chi</a:t>
            </a:r>
            <a:r>
              <a:rPr lang="it-IT" sz="1400" spc="180" dirty="0">
                <a:latin typeface="Times New Roman"/>
                <a:cs typeface="Times New Roman"/>
              </a:rPr>
              <a:t> </a:t>
            </a:r>
            <a:r>
              <a:rPr lang="it-IT" sz="1400" spc="-10" dirty="0">
                <a:latin typeface="Calibri"/>
                <a:cs typeface="Calibri"/>
              </a:rPr>
              <a:t>compie</a:t>
            </a:r>
            <a:r>
              <a:rPr lang="it-IT" sz="1400" spc="-10" dirty="0">
                <a:latin typeface="Times New Roman"/>
                <a:cs typeface="Times New Roman"/>
              </a:rPr>
              <a:t> </a:t>
            </a:r>
            <a:r>
              <a:rPr lang="it-IT" sz="1400" spc="-10" dirty="0">
                <a:latin typeface="Calibri"/>
                <a:cs typeface="Calibri"/>
              </a:rPr>
              <a:t>l’atto;</a:t>
            </a:r>
            <a:br>
              <a:rPr lang="it-IT" sz="1400" spc="-10" dirty="0">
                <a:latin typeface="Calibri"/>
                <a:cs typeface="Calibri"/>
              </a:rPr>
            </a:br>
            <a:r>
              <a:rPr lang="it-IT" sz="1400" spc="-10" dirty="0">
                <a:latin typeface="Calibri"/>
                <a:cs typeface="Calibri"/>
              </a:rPr>
              <a:t>- </a:t>
            </a:r>
            <a:r>
              <a:rPr lang="it-IT" sz="1400" dirty="0">
                <a:latin typeface="Calibri"/>
                <a:cs typeface="Calibri"/>
              </a:rPr>
              <a:t>lo</a:t>
            </a:r>
            <a:r>
              <a:rPr lang="it-IT" sz="1400" spc="10" dirty="0">
                <a:latin typeface="Times New Roman"/>
                <a:cs typeface="Times New Roman"/>
              </a:rPr>
              <a:t> </a:t>
            </a:r>
            <a:r>
              <a:rPr lang="it-IT" sz="1400" dirty="0">
                <a:latin typeface="Calibri"/>
                <a:cs typeface="Calibri"/>
              </a:rPr>
              <a:t>spirito</a:t>
            </a:r>
            <a:r>
              <a:rPr lang="it-IT" sz="1400" spc="10" dirty="0">
                <a:latin typeface="Times New Roman"/>
                <a:cs typeface="Times New Roman"/>
              </a:rPr>
              <a:t> </a:t>
            </a:r>
            <a:r>
              <a:rPr lang="it-IT" sz="1400" dirty="0">
                <a:latin typeface="Calibri"/>
                <a:cs typeface="Calibri"/>
              </a:rPr>
              <a:t>di</a:t>
            </a:r>
            <a:r>
              <a:rPr lang="it-IT" sz="1400" spc="5" dirty="0">
                <a:latin typeface="Times New Roman"/>
                <a:cs typeface="Times New Roman"/>
              </a:rPr>
              <a:t> </a:t>
            </a:r>
            <a:r>
              <a:rPr lang="it-IT" sz="1400" dirty="0">
                <a:latin typeface="Calibri"/>
                <a:cs typeface="Calibri"/>
              </a:rPr>
              <a:t>liberalità</a:t>
            </a:r>
            <a:r>
              <a:rPr lang="it-IT" sz="1400" spc="20" dirty="0">
                <a:latin typeface="Times New Roman"/>
                <a:cs typeface="Times New Roman"/>
              </a:rPr>
              <a:t> </a:t>
            </a:r>
            <a:r>
              <a:rPr lang="it-IT" sz="1400" dirty="0">
                <a:latin typeface="Calibri"/>
                <a:cs typeface="Calibri"/>
              </a:rPr>
              <a:t>(inteso</a:t>
            </a:r>
            <a:r>
              <a:rPr lang="it-IT" sz="1400" spc="10" dirty="0">
                <a:latin typeface="Times New Roman"/>
                <a:cs typeface="Times New Roman"/>
              </a:rPr>
              <a:t> </a:t>
            </a:r>
            <a:r>
              <a:rPr lang="it-IT" sz="1400" dirty="0">
                <a:latin typeface="Calibri"/>
                <a:cs typeface="Calibri"/>
              </a:rPr>
              <a:t>come</a:t>
            </a:r>
            <a:r>
              <a:rPr lang="it-IT" sz="1400" spc="5" dirty="0">
                <a:latin typeface="Times New Roman"/>
                <a:cs typeface="Times New Roman"/>
              </a:rPr>
              <a:t> </a:t>
            </a:r>
            <a:r>
              <a:rPr lang="it-IT" sz="1400" dirty="0">
                <a:latin typeface="Calibri"/>
                <a:cs typeface="Calibri"/>
              </a:rPr>
              <a:t>atto</a:t>
            </a:r>
            <a:r>
              <a:rPr lang="it-IT" sz="1400" spc="10" dirty="0">
                <a:latin typeface="Times New Roman"/>
                <a:cs typeface="Times New Roman"/>
              </a:rPr>
              <a:t> </a:t>
            </a:r>
            <a:r>
              <a:rPr lang="it-IT" sz="1400" dirty="0">
                <a:latin typeface="Calibri"/>
                <a:cs typeface="Calibri"/>
              </a:rPr>
              <a:t>di</a:t>
            </a:r>
            <a:r>
              <a:rPr lang="it-IT" sz="1400" spc="20" dirty="0">
                <a:latin typeface="Times New Roman"/>
                <a:cs typeface="Times New Roman"/>
              </a:rPr>
              <a:t> </a:t>
            </a:r>
            <a:r>
              <a:rPr lang="it-IT" sz="1400" dirty="0">
                <a:latin typeface="Calibri"/>
                <a:cs typeface="Calibri"/>
              </a:rPr>
              <a:t>generosità</a:t>
            </a:r>
            <a:r>
              <a:rPr lang="it-IT" sz="1400" spc="10" dirty="0">
                <a:latin typeface="Times New Roman"/>
                <a:cs typeface="Times New Roman"/>
              </a:rPr>
              <a:t> </a:t>
            </a:r>
            <a:r>
              <a:rPr lang="it-IT" sz="1400" dirty="0">
                <a:latin typeface="Calibri"/>
                <a:cs typeface="Calibri"/>
              </a:rPr>
              <a:t>effettuato</a:t>
            </a:r>
            <a:r>
              <a:rPr lang="it-IT" sz="1400" spc="10" dirty="0">
                <a:latin typeface="Times New Roman"/>
                <a:cs typeface="Times New Roman"/>
              </a:rPr>
              <a:t> </a:t>
            </a:r>
            <a:r>
              <a:rPr lang="it-IT" sz="1400" dirty="0">
                <a:latin typeface="Calibri"/>
                <a:cs typeface="Calibri"/>
              </a:rPr>
              <a:t>in</a:t>
            </a:r>
            <a:r>
              <a:rPr lang="it-IT" sz="1400" spc="5" dirty="0">
                <a:latin typeface="Times New Roman"/>
                <a:cs typeface="Times New Roman"/>
              </a:rPr>
              <a:t> </a:t>
            </a:r>
            <a:r>
              <a:rPr lang="it-IT" sz="1400" dirty="0">
                <a:latin typeface="Calibri"/>
                <a:cs typeface="Calibri"/>
              </a:rPr>
              <a:t>mancanza</a:t>
            </a:r>
            <a:r>
              <a:rPr lang="it-IT" sz="1400" spc="5" dirty="0">
                <a:latin typeface="Times New Roman"/>
                <a:cs typeface="Times New Roman"/>
              </a:rPr>
              <a:t> </a:t>
            </a:r>
            <a:r>
              <a:rPr lang="it-IT" sz="1400" dirty="0">
                <a:latin typeface="Calibri"/>
                <a:cs typeface="Calibri"/>
              </a:rPr>
              <a:t>di</a:t>
            </a:r>
            <a:r>
              <a:rPr lang="it-IT" sz="1400" spc="5" dirty="0">
                <a:latin typeface="Times New Roman"/>
                <a:cs typeface="Times New Roman"/>
              </a:rPr>
              <a:t> </a:t>
            </a:r>
            <a:r>
              <a:rPr lang="it-IT" sz="1400" dirty="0">
                <a:latin typeface="Calibri"/>
                <a:cs typeface="Calibri"/>
              </a:rPr>
              <a:t>qualunque</a:t>
            </a:r>
            <a:r>
              <a:rPr lang="it-IT" sz="1400" spc="20" dirty="0">
                <a:latin typeface="Times New Roman"/>
                <a:cs typeface="Times New Roman"/>
              </a:rPr>
              <a:t> </a:t>
            </a:r>
            <a:r>
              <a:rPr lang="it-IT" sz="1400" dirty="0">
                <a:latin typeface="Calibri"/>
                <a:cs typeface="Calibri"/>
              </a:rPr>
              <a:t>forma</a:t>
            </a:r>
            <a:r>
              <a:rPr lang="it-IT" sz="1400" spc="5" dirty="0">
                <a:latin typeface="Times New Roman"/>
                <a:cs typeface="Times New Roman"/>
              </a:rPr>
              <a:t> </a:t>
            </a:r>
            <a:r>
              <a:rPr lang="it-IT" sz="1400" spc="-25" dirty="0">
                <a:latin typeface="Calibri"/>
                <a:cs typeface="Calibri"/>
              </a:rPr>
              <a:t>di</a:t>
            </a:r>
            <a:r>
              <a:rPr lang="it-IT" sz="1400" spc="-25" dirty="0">
                <a:latin typeface="Times New Roman"/>
                <a:cs typeface="Times New Roman"/>
              </a:rPr>
              <a:t> </a:t>
            </a:r>
            <a:r>
              <a:rPr lang="it-IT" sz="1400" spc="-10" dirty="0">
                <a:latin typeface="Calibri"/>
                <a:cs typeface="Calibri"/>
              </a:rPr>
              <a:t>costrizione)”</a:t>
            </a:r>
            <a:endParaRPr lang="it-IT" sz="1400" dirty="0">
              <a:latin typeface="Calibri"/>
              <a:cs typeface="Calibri"/>
            </a:endParaRPr>
          </a:p>
          <a:p>
            <a:pPr lvl="1">
              <a:lnSpc>
                <a:spcPct val="100000"/>
              </a:lnSpc>
              <a:spcBef>
                <a:spcPts val="285"/>
              </a:spcBef>
              <a:buFont typeface="Calibri"/>
              <a:buAutoNum type="alphaLcParenR"/>
            </a:pPr>
            <a:endParaRPr lang="it-IT" sz="1400" dirty="0">
              <a:latin typeface="Calibri"/>
              <a:cs typeface="Calibri"/>
            </a:endParaRPr>
          </a:p>
          <a:p>
            <a:pPr marL="240665" marR="7620" indent="-228600" algn="just">
              <a:lnSpc>
                <a:spcPct val="106900"/>
              </a:lnSpc>
              <a:buFont typeface="Arial"/>
              <a:buChar char="•"/>
              <a:tabLst>
                <a:tab pos="240665" algn="l"/>
              </a:tabLst>
            </a:pPr>
            <a:r>
              <a:rPr lang="it-IT" sz="1800" b="1" dirty="0">
                <a:latin typeface="Calibri"/>
                <a:cs typeface="Calibri"/>
              </a:rPr>
              <a:t>Erogazioni</a:t>
            </a:r>
            <a:r>
              <a:rPr lang="it-IT" sz="1800" spc="-65" dirty="0">
                <a:latin typeface="Times New Roman"/>
                <a:cs typeface="Times New Roman"/>
              </a:rPr>
              <a:t> </a:t>
            </a:r>
            <a:r>
              <a:rPr lang="it-IT" sz="1800" b="1" dirty="0">
                <a:latin typeface="Calibri"/>
                <a:cs typeface="Calibri"/>
              </a:rPr>
              <a:t>liberali</a:t>
            </a:r>
            <a:r>
              <a:rPr lang="it-IT" sz="1800" spc="-60" dirty="0">
                <a:latin typeface="Times New Roman"/>
                <a:cs typeface="Times New Roman"/>
              </a:rPr>
              <a:t> </a:t>
            </a:r>
            <a:r>
              <a:rPr lang="it-IT" sz="1800" b="1" dirty="0">
                <a:highlight>
                  <a:srgbClr val="FFFF00"/>
                </a:highlight>
                <a:latin typeface="Calibri"/>
                <a:cs typeface="Calibri"/>
              </a:rPr>
              <a:t>vincolate</a:t>
            </a:r>
            <a:r>
              <a:rPr lang="it-IT" sz="1800" spc="-65" dirty="0">
                <a:latin typeface="Times New Roman"/>
                <a:cs typeface="Times New Roman"/>
              </a:rPr>
              <a:t> </a:t>
            </a:r>
            <a:r>
              <a:rPr lang="it-IT" sz="1800" dirty="0">
                <a:latin typeface="Calibri"/>
                <a:cs typeface="Calibri"/>
              </a:rPr>
              <a:t>–</a:t>
            </a:r>
            <a:r>
              <a:rPr lang="it-IT" sz="1800" spc="-55" dirty="0">
                <a:latin typeface="Times New Roman"/>
                <a:cs typeface="Times New Roman"/>
              </a:rPr>
              <a:t> </a:t>
            </a:r>
            <a:r>
              <a:rPr lang="it-IT" sz="1800" spc="-10" dirty="0">
                <a:latin typeface="Calibri"/>
                <a:cs typeface="Calibri"/>
              </a:rPr>
              <a:t>liberalità</a:t>
            </a:r>
            <a:r>
              <a:rPr lang="it-IT" sz="1800" spc="-60" dirty="0">
                <a:latin typeface="Times New Roman"/>
                <a:cs typeface="Times New Roman"/>
              </a:rPr>
              <a:t> </a:t>
            </a:r>
            <a:r>
              <a:rPr lang="it-IT" sz="1800" spc="-10" dirty="0">
                <a:latin typeface="Calibri"/>
                <a:cs typeface="Calibri"/>
              </a:rPr>
              <a:t>assoggettate,</a:t>
            </a:r>
            <a:r>
              <a:rPr lang="it-IT" sz="1800" spc="-65" dirty="0">
                <a:latin typeface="Times New Roman"/>
                <a:cs typeface="Times New Roman"/>
              </a:rPr>
              <a:t> </a:t>
            </a:r>
            <a:r>
              <a:rPr lang="it-IT" sz="1800" dirty="0">
                <a:latin typeface="Calibri"/>
                <a:cs typeface="Calibri"/>
              </a:rPr>
              <a:t>per</a:t>
            </a:r>
            <a:r>
              <a:rPr lang="it-IT" sz="1800" spc="-65" dirty="0">
                <a:latin typeface="Times New Roman"/>
                <a:cs typeface="Times New Roman"/>
              </a:rPr>
              <a:t> </a:t>
            </a:r>
            <a:r>
              <a:rPr lang="it-IT" sz="1800" spc="-10" dirty="0">
                <a:latin typeface="Calibri"/>
                <a:cs typeface="Calibri"/>
              </a:rPr>
              <a:t>volontà</a:t>
            </a:r>
            <a:r>
              <a:rPr lang="it-IT" sz="1800" spc="-60" dirty="0">
                <a:latin typeface="Times New Roman"/>
                <a:cs typeface="Times New Roman"/>
              </a:rPr>
              <a:t> </a:t>
            </a:r>
            <a:r>
              <a:rPr lang="it-IT" sz="1800" dirty="0">
                <a:latin typeface="Calibri"/>
                <a:cs typeface="Calibri"/>
              </a:rPr>
              <a:t>del</a:t>
            </a:r>
            <a:r>
              <a:rPr lang="it-IT" sz="1800" spc="-65" dirty="0">
                <a:latin typeface="Times New Roman"/>
                <a:cs typeface="Times New Roman"/>
              </a:rPr>
              <a:t> </a:t>
            </a:r>
            <a:r>
              <a:rPr lang="it-IT" sz="1800" spc="-10" dirty="0">
                <a:latin typeface="Calibri"/>
                <a:cs typeface="Calibri"/>
              </a:rPr>
              <a:t>donatore,</a:t>
            </a:r>
            <a:r>
              <a:rPr lang="it-IT" sz="1800" spc="-55" dirty="0">
                <a:latin typeface="Times New Roman"/>
                <a:cs typeface="Times New Roman"/>
              </a:rPr>
              <a:t> </a:t>
            </a:r>
            <a:r>
              <a:rPr lang="it-IT" sz="1800" dirty="0">
                <a:latin typeface="Calibri"/>
                <a:cs typeface="Calibri"/>
              </a:rPr>
              <a:t>di</a:t>
            </a:r>
            <a:r>
              <a:rPr lang="it-IT" sz="1800" spc="-65" dirty="0">
                <a:latin typeface="Times New Roman"/>
                <a:cs typeface="Times New Roman"/>
              </a:rPr>
              <a:t> </a:t>
            </a:r>
            <a:r>
              <a:rPr lang="it-IT" sz="1800" spc="-25" dirty="0">
                <a:latin typeface="Calibri"/>
                <a:cs typeface="Calibri"/>
              </a:rPr>
              <a:t>un</a:t>
            </a:r>
            <a:r>
              <a:rPr lang="it-IT" sz="1800" spc="-25" dirty="0">
                <a:latin typeface="Times New Roman"/>
                <a:cs typeface="Times New Roman"/>
              </a:rPr>
              <a:t> </a:t>
            </a:r>
            <a:r>
              <a:rPr lang="it-IT" sz="1800" dirty="0">
                <a:latin typeface="Calibri"/>
                <a:cs typeface="Calibri"/>
              </a:rPr>
              <a:t>terzo</a:t>
            </a:r>
            <a:r>
              <a:rPr lang="it-IT" sz="1800" spc="25" dirty="0">
                <a:latin typeface="Times New Roman"/>
                <a:cs typeface="Times New Roman"/>
              </a:rPr>
              <a:t> </a:t>
            </a:r>
            <a:r>
              <a:rPr lang="it-IT" sz="1800" dirty="0">
                <a:latin typeface="Calibri"/>
                <a:cs typeface="Calibri"/>
              </a:rPr>
              <a:t>esterno</a:t>
            </a:r>
            <a:r>
              <a:rPr lang="it-IT" sz="1800" spc="30" dirty="0">
                <a:latin typeface="Times New Roman"/>
                <a:cs typeface="Times New Roman"/>
              </a:rPr>
              <a:t> </a:t>
            </a:r>
            <a:r>
              <a:rPr lang="it-IT" sz="1800" dirty="0">
                <a:latin typeface="Calibri"/>
                <a:cs typeface="Calibri"/>
              </a:rPr>
              <a:t>o</a:t>
            </a:r>
            <a:r>
              <a:rPr lang="it-IT" sz="1800" spc="35" dirty="0">
                <a:latin typeface="Times New Roman"/>
                <a:cs typeface="Times New Roman"/>
              </a:rPr>
              <a:t> </a:t>
            </a:r>
            <a:r>
              <a:rPr lang="it-IT" sz="1800" dirty="0">
                <a:latin typeface="Calibri"/>
                <a:cs typeface="Calibri"/>
              </a:rPr>
              <a:t>dell’Organo</a:t>
            </a:r>
            <a:r>
              <a:rPr lang="it-IT" sz="1800" spc="35" dirty="0">
                <a:latin typeface="Times New Roman"/>
                <a:cs typeface="Times New Roman"/>
              </a:rPr>
              <a:t> </a:t>
            </a:r>
            <a:r>
              <a:rPr lang="it-IT" sz="1800" dirty="0">
                <a:latin typeface="Calibri"/>
                <a:cs typeface="Calibri"/>
              </a:rPr>
              <a:t>amministrativo</a:t>
            </a:r>
            <a:r>
              <a:rPr lang="it-IT" sz="1800" spc="25" dirty="0">
                <a:latin typeface="Times New Roman"/>
                <a:cs typeface="Times New Roman"/>
              </a:rPr>
              <a:t> </a:t>
            </a:r>
            <a:r>
              <a:rPr lang="it-IT" sz="1800" dirty="0">
                <a:latin typeface="Calibri"/>
                <a:cs typeface="Calibri"/>
              </a:rPr>
              <a:t>dell’ente,</a:t>
            </a:r>
            <a:r>
              <a:rPr lang="it-IT" sz="1800" spc="20" dirty="0">
                <a:latin typeface="Times New Roman"/>
                <a:cs typeface="Times New Roman"/>
              </a:rPr>
              <a:t> </a:t>
            </a:r>
            <a:r>
              <a:rPr lang="it-IT" sz="1800" dirty="0">
                <a:latin typeface="Calibri"/>
                <a:cs typeface="Calibri"/>
              </a:rPr>
              <a:t>ad</a:t>
            </a:r>
            <a:r>
              <a:rPr lang="it-IT" sz="1800" spc="40" dirty="0">
                <a:latin typeface="Times New Roman"/>
                <a:cs typeface="Times New Roman"/>
              </a:rPr>
              <a:t> </a:t>
            </a:r>
            <a:r>
              <a:rPr lang="it-IT" sz="1800" dirty="0">
                <a:latin typeface="Calibri"/>
                <a:cs typeface="Calibri"/>
              </a:rPr>
              <a:t>una</a:t>
            </a:r>
            <a:r>
              <a:rPr lang="it-IT" sz="1800" spc="30" dirty="0">
                <a:latin typeface="Times New Roman"/>
                <a:cs typeface="Times New Roman"/>
              </a:rPr>
              <a:t> </a:t>
            </a:r>
            <a:r>
              <a:rPr lang="it-IT" sz="1800" dirty="0">
                <a:latin typeface="Calibri"/>
                <a:cs typeface="Calibri"/>
              </a:rPr>
              <a:t>serie</a:t>
            </a:r>
            <a:r>
              <a:rPr lang="it-IT" sz="1800" spc="30" dirty="0">
                <a:latin typeface="Times New Roman"/>
                <a:cs typeface="Times New Roman"/>
              </a:rPr>
              <a:t> </a:t>
            </a:r>
            <a:r>
              <a:rPr lang="it-IT" sz="1800" dirty="0">
                <a:latin typeface="Calibri"/>
                <a:cs typeface="Calibri"/>
              </a:rPr>
              <a:t>di</a:t>
            </a:r>
            <a:r>
              <a:rPr lang="it-IT" sz="1800" spc="35" dirty="0">
                <a:latin typeface="Times New Roman"/>
                <a:cs typeface="Times New Roman"/>
              </a:rPr>
              <a:t> </a:t>
            </a:r>
            <a:r>
              <a:rPr lang="it-IT" sz="1800" dirty="0">
                <a:latin typeface="Calibri"/>
                <a:cs typeface="Calibri"/>
              </a:rPr>
              <a:t>restrizioni</a:t>
            </a:r>
            <a:r>
              <a:rPr lang="it-IT" sz="1800" spc="40" dirty="0">
                <a:latin typeface="Times New Roman"/>
                <a:cs typeface="Times New Roman"/>
              </a:rPr>
              <a:t> </a:t>
            </a:r>
            <a:r>
              <a:rPr lang="it-IT" sz="1800" spc="-25" dirty="0">
                <a:latin typeface="Calibri"/>
                <a:cs typeface="Calibri"/>
              </a:rPr>
              <a:t>e/o</a:t>
            </a:r>
            <a:r>
              <a:rPr lang="it-IT" sz="1800" spc="-25" dirty="0">
                <a:latin typeface="Times New Roman"/>
                <a:cs typeface="Times New Roman"/>
              </a:rPr>
              <a:t> </a:t>
            </a:r>
            <a:r>
              <a:rPr lang="it-IT" sz="1800" dirty="0">
                <a:latin typeface="Calibri"/>
                <a:cs typeface="Calibri"/>
              </a:rPr>
              <a:t>di</a:t>
            </a:r>
            <a:r>
              <a:rPr lang="it-IT" sz="1800" spc="-65" dirty="0">
                <a:latin typeface="Times New Roman"/>
                <a:cs typeface="Times New Roman"/>
              </a:rPr>
              <a:t> </a:t>
            </a:r>
            <a:r>
              <a:rPr lang="it-IT" sz="1800" dirty="0">
                <a:latin typeface="Calibri"/>
                <a:cs typeface="Calibri"/>
              </a:rPr>
              <a:t>vincoli</a:t>
            </a:r>
            <a:r>
              <a:rPr lang="it-IT" sz="1800" spc="-45" dirty="0">
                <a:latin typeface="Times New Roman"/>
                <a:cs typeface="Times New Roman"/>
              </a:rPr>
              <a:t> </a:t>
            </a:r>
            <a:r>
              <a:rPr lang="it-IT" sz="1800" dirty="0">
                <a:latin typeface="Calibri"/>
                <a:cs typeface="Calibri"/>
              </a:rPr>
              <a:t>che</a:t>
            </a:r>
            <a:r>
              <a:rPr lang="it-IT" sz="1800" spc="-50" dirty="0">
                <a:latin typeface="Times New Roman"/>
                <a:cs typeface="Times New Roman"/>
              </a:rPr>
              <a:t> </a:t>
            </a:r>
            <a:r>
              <a:rPr lang="it-IT" sz="1800" dirty="0">
                <a:latin typeface="Calibri"/>
                <a:cs typeface="Calibri"/>
              </a:rPr>
              <a:t>ne</a:t>
            </a:r>
            <a:r>
              <a:rPr lang="it-IT" sz="1800" spc="-60" dirty="0">
                <a:latin typeface="Times New Roman"/>
                <a:cs typeface="Times New Roman"/>
              </a:rPr>
              <a:t> </a:t>
            </a:r>
            <a:r>
              <a:rPr lang="it-IT" sz="1800" spc="-10" dirty="0">
                <a:latin typeface="Calibri"/>
                <a:cs typeface="Calibri"/>
              </a:rPr>
              <a:t>delimitano</a:t>
            </a:r>
            <a:r>
              <a:rPr lang="it-IT" sz="1800" spc="-45" dirty="0">
                <a:latin typeface="Times New Roman"/>
                <a:cs typeface="Times New Roman"/>
              </a:rPr>
              <a:t> </a:t>
            </a:r>
            <a:r>
              <a:rPr lang="it-IT" sz="1800" spc="-20" dirty="0">
                <a:latin typeface="Calibri"/>
                <a:cs typeface="Calibri"/>
              </a:rPr>
              <a:t>l’utilizzo,</a:t>
            </a:r>
            <a:r>
              <a:rPr lang="it-IT" sz="1800" spc="-20" dirty="0">
                <a:latin typeface="Times New Roman"/>
                <a:cs typeface="Times New Roman"/>
              </a:rPr>
              <a:t> </a:t>
            </a:r>
            <a:r>
              <a:rPr lang="it-IT" sz="1800" dirty="0">
                <a:latin typeface="Calibri"/>
                <a:cs typeface="Calibri"/>
              </a:rPr>
              <a:t>in</a:t>
            </a:r>
            <a:r>
              <a:rPr lang="it-IT" sz="1800" spc="-55" dirty="0">
                <a:latin typeface="Times New Roman"/>
                <a:cs typeface="Times New Roman"/>
              </a:rPr>
              <a:t> </a:t>
            </a:r>
            <a:r>
              <a:rPr lang="it-IT" sz="1800" dirty="0">
                <a:latin typeface="Calibri"/>
                <a:cs typeface="Calibri"/>
              </a:rPr>
              <a:t>modo</a:t>
            </a:r>
            <a:r>
              <a:rPr lang="it-IT" sz="1800" spc="-65" dirty="0">
                <a:latin typeface="Times New Roman"/>
                <a:cs typeface="Times New Roman"/>
              </a:rPr>
              <a:t> </a:t>
            </a:r>
            <a:r>
              <a:rPr lang="it-IT" sz="1800" spc="-10" dirty="0">
                <a:latin typeface="Calibri"/>
                <a:cs typeface="Calibri"/>
              </a:rPr>
              <a:t>temporaneo</a:t>
            </a:r>
            <a:r>
              <a:rPr lang="it-IT" sz="1800" spc="-30" dirty="0">
                <a:latin typeface="Times New Roman"/>
                <a:cs typeface="Times New Roman"/>
              </a:rPr>
              <a:t> </a:t>
            </a:r>
            <a:r>
              <a:rPr lang="it-IT" sz="1800" dirty="0">
                <a:latin typeface="Calibri"/>
                <a:cs typeface="Calibri"/>
              </a:rPr>
              <a:t>o</a:t>
            </a:r>
            <a:r>
              <a:rPr lang="it-IT" sz="1800" spc="-70" dirty="0">
                <a:latin typeface="Times New Roman"/>
                <a:cs typeface="Times New Roman"/>
              </a:rPr>
              <a:t> </a:t>
            </a:r>
            <a:r>
              <a:rPr lang="it-IT" sz="1800" spc="-10" dirty="0">
                <a:latin typeface="Calibri"/>
                <a:cs typeface="Calibri"/>
              </a:rPr>
              <a:t>permanente.</a:t>
            </a:r>
            <a:endParaRPr lang="it-IT" sz="1800" dirty="0">
              <a:latin typeface="Calibri"/>
              <a:cs typeface="Calibri"/>
            </a:endParaRPr>
          </a:p>
          <a:p>
            <a:pPr marL="240665" marR="6985" indent="-228600" algn="just">
              <a:lnSpc>
                <a:spcPct val="107000"/>
              </a:lnSpc>
              <a:spcBef>
                <a:spcPts val="1795"/>
              </a:spcBef>
              <a:buFont typeface="Arial"/>
              <a:buChar char="•"/>
              <a:tabLst>
                <a:tab pos="240665" algn="l"/>
              </a:tabLst>
            </a:pPr>
            <a:r>
              <a:rPr lang="it-IT" sz="1800" b="1" dirty="0">
                <a:latin typeface="Calibri"/>
                <a:cs typeface="Calibri"/>
              </a:rPr>
              <a:t>Erogazioni</a:t>
            </a:r>
            <a:r>
              <a:rPr lang="it-IT" sz="1800" spc="480" dirty="0">
                <a:latin typeface="Times New Roman"/>
                <a:cs typeface="Times New Roman"/>
              </a:rPr>
              <a:t> </a:t>
            </a:r>
            <a:r>
              <a:rPr lang="it-IT" sz="1800" b="1" dirty="0">
                <a:latin typeface="Calibri"/>
                <a:cs typeface="Calibri"/>
              </a:rPr>
              <a:t>liberali</a:t>
            </a:r>
            <a:r>
              <a:rPr lang="it-IT" sz="1800" spc="484" dirty="0">
                <a:latin typeface="Times New Roman"/>
                <a:cs typeface="Times New Roman"/>
              </a:rPr>
              <a:t> </a:t>
            </a:r>
            <a:r>
              <a:rPr lang="it-IT" sz="1800" b="1" dirty="0">
                <a:highlight>
                  <a:srgbClr val="FFFF00"/>
                </a:highlight>
                <a:latin typeface="Calibri"/>
                <a:cs typeface="Calibri"/>
              </a:rPr>
              <a:t>condizionate</a:t>
            </a:r>
            <a:r>
              <a:rPr lang="it-IT" sz="1800" spc="475" dirty="0">
                <a:latin typeface="Times New Roman"/>
                <a:cs typeface="Times New Roman"/>
              </a:rPr>
              <a:t> </a:t>
            </a:r>
            <a:r>
              <a:rPr lang="it-IT" sz="1800" dirty="0">
                <a:latin typeface="Calibri"/>
                <a:cs typeface="Calibri"/>
              </a:rPr>
              <a:t>–</a:t>
            </a:r>
            <a:r>
              <a:rPr lang="it-IT" sz="1800" spc="480" dirty="0">
                <a:latin typeface="Times New Roman"/>
                <a:cs typeface="Times New Roman"/>
              </a:rPr>
              <a:t> </a:t>
            </a:r>
            <a:r>
              <a:rPr lang="it-IT" sz="1800" dirty="0">
                <a:latin typeface="Calibri"/>
                <a:cs typeface="Calibri"/>
              </a:rPr>
              <a:t>liberalità</a:t>
            </a:r>
            <a:r>
              <a:rPr lang="it-IT" sz="1800" spc="495" dirty="0">
                <a:latin typeface="Times New Roman"/>
                <a:cs typeface="Times New Roman"/>
              </a:rPr>
              <a:t> </a:t>
            </a:r>
            <a:r>
              <a:rPr lang="it-IT" sz="1800" dirty="0">
                <a:latin typeface="Calibri"/>
                <a:cs typeface="Calibri"/>
              </a:rPr>
              <a:t>aventi</a:t>
            </a:r>
            <a:r>
              <a:rPr lang="it-IT" sz="1800" spc="475" dirty="0">
                <a:latin typeface="Times New Roman"/>
                <a:cs typeface="Times New Roman"/>
              </a:rPr>
              <a:t> </a:t>
            </a:r>
            <a:r>
              <a:rPr lang="it-IT" sz="1800" dirty="0">
                <a:latin typeface="Calibri"/>
                <a:cs typeface="Calibri"/>
              </a:rPr>
              <a:t>una</a:t>
            </a:r>
            <a:r>
              <a:rPr lang="it-IT" sz="1800" spc="480" dirty="0">
                <a:latin typeface="Times New Roman"/>
                <a:cs typeface="Times New Roman"/>
              </a:rPr>
              <a:t> </a:t>
            </a:r>
            <a:r>
              <a:rPr lang="it-IT" sz="1800" dirty="0">
                <a:latin typeface="Calibri"/>
                <a:cs typeface="Calibri"/>
              </a:rPr>
              <a:t>condizione</a:t>
            </a:r>
            <a:r>
              <a:rPr lang="it-IT" sz="1800" spc="495" dirty="0">
                <a:latin typeface="Times New Roman"/>
                <a:cs typeface="Times New Roman"/>
              </a:rPr>
              <a:t> </a:t>
            </a:r>
            <a:r>
              <a:rPr lang="it-IT" sz="1800" dirty="0">
                <a:latin typeface="Calibri"/>
                <a:cs typeface="Calibri"/>
              </a:rPr>
              <a:t>imposta</a:t>
            </a:r>
            <a:r>
              <a:rPr lang="it-IT" sz="1800" spc="495" dirty="0">
                <a:latin typeface="Times New Roman"/>
                <a:cs typeface="Times New Roman"/>
              </a:rPr>
              <a:t> </a:t>
            </a:r>
            <a:r>
              <a:rPr lang="it-IT" sz="1800" spc="-25" dirty="0">
                <a:latin typeface="Calibri"/>
                <a:cs typeface="Calibri"/>
              </a:rPr>
              <a:t>dal</a:t>
            </a:r>
            <a:r>
              <a:rPr lang="it-IT" sz="1800" spc="-25" dirty="0">
                <a:latin typeface="Times New Roman"/>
                <a:cs typeface="Times New Roman"/>
              </a:rPr>
              <a:t> </a:t>
            </a:r>
            <a:r>
              <a:rPr lang="it-IT" sz="1800" spc="-10" dirty="0">
                <a:latin typeface="Calibri"/>
                <a:cs typeface="Calibri"/>
              </a:rPr>
              <a:t>donatore</a:t>
            </a:r>
            <a:r>
              <a:rPr lang="it-IT" sz="1800" spc="-65" dirty="0">
                <a:latin typeface="Times New Roman"/>
                <a:cs typeface="Times New Roman"/>
              </a:rPr>
              <a:t> </a:t>
            </a:r>
            <a:r>
              <a:rPr lang="it-IT" sz="1800" dirty="0">
                <a:latin typeface="Calibri"/>
                <a:cs typeface="Calibri"/>
              </a:rPr>
              <a:t>in</a:t>
            </a:r>
            <a:r>
              <a:rPr lang="it-IT" sz="1800" spc="-40" dirty="0">
                <a:latin typeface="Times New Roman"/>
                <a:cs typeface="Times New Roman"/>
              </a:rPr>
              <a:t> </a:t>
            </a:r>
            <a:r>
              <a:rPr lang="it-IT" sz="1800" dirty="0">
                <a:latin typeface="Calibri"/>
                <a:cs typeface="Calibri"/>
              </a:rPr>
              <a:t>cui</a:t>
            </a:r>
            <a:r>
              <a:rPr lang="it-IT" sz="1800" spc="-50" dirty="0">
                <a:latin typeface="Times New Roman"/>
                <a:cs typeface="Times New Roman"/>
              </a:rPr>
              <a:t> </a:t>
            </a:r>
            <a:r>
              <a:rPr lang="it-IT" sz="1800" dirty="0">
                <a:latin typeface="Calibri"/>
                <a:cs typeface="Calibri"/>
              </a:rPr>
              <a:t>è</a:t>
            </a:r>
            <a:r>
              <a:rPr lang="it-IT" sz="1800" spc="-60" dirty="0">
                <a:latin typeface="Times New Roman"/>
                <a:cs typeface="Times New Roman"/>
              </a:rPr>
              <a:t> </a:t>
            </a:r>
            <a:r>
              <a:rPr lang="it-IT" sz="1800" spc="-10" dirty="0">
                <a:latin typeface="Calibri"/>
                <a:cs typeface="Calibri"/>
              </a:rPr>
              <a:t>indicato</a:t>
            </a:r>
            <a:r>
              <a:rPr lang="it-IT" sz="1800" spc="-65" dirty="0">
                <a:latin typeface="Times New Roman"/>
                <a:cs typeface="Times New Roman"/>
              </a:rPr>
              <a:t> </a:t>
            </a:r>
            <a:r>
              <a:rPr lang="it-IT" sz="1800" dirty="0">
                <a:latin typeface="Calibri"/>
                <a:cs typeface="Calibri"/>
              </a:rPr>
              <a:t>un</a:t>
            </a:r>
            <a:r>
              <a:rPr lang="it-IT" sz="1800" spc="-55" dirty="0">
                <a:latin typeface="Times New Roman"/>
                <a:cs typeface="Times New Roman"/>
              </a:rPr>
              <a:t> </a:t>
            </a:r>
            <a:r>
              <a:rPr lang="it-IT" sz="1800" spc="-10" dirty="0">
                <a:latin typeface="Calibri"/>
                <a:cs typeface="Calibri"/>
              </a:rPr>
              <a:t>evento</a:t>
            </a:r>
            <a:r>
              <a:rPr lang="it-IT" sz="1800" spc="-65" dirty="0">
                <a:latin typeface="Times New Roman"/>
                <a:cs typeface="Times New Roman"/>
              </a:rPr>
              <a:t> </a:t>
            </a:r>
            <a:r>
              <a:rPr lang="it-IT" sz="1800" spc="-10" dirty="0">
                <a:latin typeface="Calibri"/>
                <a:cs typeface="Calibri"/>
              </a:rPr>
              <a:t>futuro</a:t>
            </a:r>
            <a:r>
              <a:rPr lang="it-IT" sz="1800" spc="-65" dirty="0">
                <a:latin typeface="Times New Roman"/>
                <a:cs typeface="Times New Roman"/>
              </a:rPr>
              <a:t> </a:t>
            </a:r>
            <a:r>
              <a:rPr lang="it-IT" sz="1800" dirty="0">
                <a:latin typeface="Calibri"/>
                <a:cs typeface="Calibri"/>
              </a:rPr>
              <a:t>e</a:t>
            </a:r>
            <a:r>
              <a:rPr lang="it-IT" sz="1800" spc="-50" dirty="0">
                <a:latin typeface="Times New Roman"/>
                <a:cs typeface="Times New Roman"/>
              </a:rPr>
              <a:t> </a:t>
            </a:r>
            <a:r>
              <a:rPr lang="it-IT" sz="1800" dirty="0">
                <a:latin typeface="Calibri"/>
                <a:cs typeface="Calibri"/>
              </a:rPr>
              <a:t>incerto</a:t>
            </a:r>
            <a:r>
              <a:rPr lang="it-IT" sz="1800" spc="-65" dirty="0">
                <a:latin typeface="Times New Roman"/>
                <a:cs typeface="Times New Roman"/>
              </a:rPr>
              <a:t> </a:t>
            </a:r>
            <a:r>
              <a:rPr lang="it-IT" sz="1800" dirty="0">
                <a:latin typeface="Calibri"/>
                <a:cs typeface="Calibri"/>
              </a:rPr>
              <a:t>la</a:t>
            </a:r>
            <a:r>
              <a:rPr lang="it-IT" sz="1800" spc="-50" dirty="0">
                <a:latin typeface="Times New Roman"/>
                <a:cs typeface="Times New Roman"/>
              </a:rPr>
              <a:t> </a:t>
            </a:r>
            <a:r>
              <a:rPr lang="it-IT" sz="1800" dirty="0">
                <a:latin typeface="Calibri"/>
                <a:cs typeface="Calibri"/>
              </a:rPr>
              <a:t>cui</a:t>
            </a:r>
            <a:r>
              <a:rPr lang="it-IT" sz="1800" spc="-65" dirty="0">
                <a:latin typeface="Times New Roman"/>
                <a:cs typeface="Times New Roman"/>
              </a:rPr>
              <a:t> </a:t>
            </a:r>
            <a:r>
              <a:rPr lang="it-IT" sz="1800" spc="-10" dirty="0">
                <a:latin typeface="Calibri"/>
                <a:cs typeface="Calibri"/>
              </a:rPr>
              <a:t>manifestazione</a:t>
            </a:r>
            <a:r>
              <a:rPr lang="it-IT" sz="1800" spc="-45" dirty="0">
                <a:latin typeface="Times New Roman"/>
                <a:cs typeface="Times New Roman"/>
              </a:rPr>
              <a:t> </a:t>
            </a:r>
            <a:r>
              <a:rPr lang="it-IT" sz="1800" spc="-10" dirty="0">
                <a:latin typeface="Calibri"/>
                <a:cs typeface="Calibri"/>
              </a:rPr>
              <a:t>conferisce</a:t>
            </a:r>
            <a:r>
              <a:rPr lang="it-IT" sz="1800" spc="-10" dirty="0">
                <a:latin typeface="Times New Roman"/>
                <a:cs typeface="Times New Roman"/>
              </a:rPr>
              <a:t> </a:t>
            </a:r>
            <a:r>
              <a:rPr lang="it-IT" sz="1800" dirty="0">
                <a:latin typeface="Calibri"/>
                <a:cs typeface="Calibri"/>
              </a:rPr>
              <a:t>al</a:t>
            </a:r>
            <a:r>
              <a:rPr lang="it-IT" sz="1800" spc="-65" dirty="0">
                <a:latin typeface="Times New Roman"/>
                <a:cs typeface="Times New Roman"/>
              </a:rPr>
              <a:t> </a:t>
            </a:r>
            <a:r>
              <a:rPr lang="it-IT" sz="1800" spc="-10" dirty="0">
                <a:latin typeface="Calibri"/>
                <a:cs typeface="Calibri"/>
              </a:rPr>
              <a:t>promittente</a:t>
            </a:r>
            <a:r>
              <a:rPr lang="it-IT" sz="1800" spc="-40" dirty="0">
                <a:latin typeface="Times New Roman"/>
                <a:cs typeface="Times New Roman"/>
              </a:rPr>
              <a:t> </a:t>
            </a:r>
            <a:r>
              <a:rPr lang="it-IT" sz="1800" dirty="0">
                <a:latin typeface="Calibri"/>
                <a:cs typeface="Calibri"/>
              </a:rPr>
              <a:t>il</a:t>
            </a:r>
            <a:r>
              <a:rPr lang="it-IT" sz="1800" spc="-40" dirty="0">
                <a:latin typeface="Times New Roman"/>
                <a:cs typeface="Times New Roman"/>
              </a:rPr>
              <a:t> </a:t>
            </a:r>
            <a:r>
              <a:rPr lang="it-IT" sz="1800" dirty="0">
                <a:latin typeface="Calibri"/>
                <a:cs typeface="Calibri"/>
              </a:rPr>
              <a:t>diritto</a:t>
            </a:r>
            <a:r>
              <a:rPr lang="it-IT" sz="1800" spc="-60" dirty="0">
                <a:latin typeface="Times New Roman"/>
                <a:cs typeface="Times New Roman"/>
              </a:rPr>
              <a:t> </a:t>
            </a:r>
            <a:r>
              <a:rPr lang="it-IT" sz="1800" dirty="0">
                <a:latin typeface="Calibri"/>
                <a:cs typeface="Calibri"/>
              </a:rPr>
              <a:t>di</a:t>
            </a:r>
            <a:r>
              <a:rPr lang="it-IT" sz="1800" spc="-45" dirty="0">
                <a:latin typeface="Times New Roman"/>
                <a:cs typeface="Times New Roman"/>
              </a:rPr>
              <a:t> </a:t>
            </a:r>
            <a:r>
              <a:rPr lang="it-IT" sz="1800" dirty="0">
                <a:latin typeface="Calibri"/>
                <a:cs typeface="Calibri"/>
              </a:rPr>
              <a:t>riprendere</a:t>
            </a:r>
            <a:r>
              <a:rPr lang="it-IT" sz="1800" spc="-55" dirty="0">
                <a:latin typeface="Times New Roman"/>
                <a:cs typeface="Times New Roman"/>
              </a:rPr>
              <a:t> </a:t>
            </a:r>
            <a:r>
              <a:rPr lang="it-IT" sz="1800" dirty="0">
                <a:latin typeface="Calibri"/>
                <a:cs typeface="Calibri"/>
              </a:rPr>
              <a:t>possesso</a:t>
            </a:r>
            <a:r>
              <a:rPr lang="it-IT" sz="1800" spc="-60" dirty="0">
                <a:latin typeface="Times New Roman"/>
                <a:cs typeface="Times New Roman"/>
              </a:rPr>
              <a:t> </a:t>
            </a:r>
            <a:r>
              <a:rPr lang="it-IT" sz="1800" dirty="0">
                <a:latin typeface="Calibri"/>
                <a:cs typeface="Calibri"/>
              </a:rPr>
              <a:t>delle</a:t>
            </a:r>
            <a:r>
              <a:rPr lang="it-IT" sz="1800" spc="-50" dirty="0">
                <a:latin typeface="Times New Roman"/>
                <a:cs typeface="Times New Roman"/>
              </a:rPr>
              <a:t> </a:t>
            </a:r>
            <a:r>
              <a:rPr lang="it-IT" sz="1800" dirty="0">
                <a:latin typeface="Calibri"/>
                <a:cs typeface="Calibri"/>
              </a:rPr>
              <a:t>risorse</a:t>
            </a:r>
            <a:r>
              <a:rPr lang="it-IT" sz="1800" spc="-55" dirty="0">
                <a:latin typeface="Times New Roman"/>
                <a:cs typeface="Times New Roman"/>
              </a:rPr>
              <a:t> </a:t>
            </a:r>
            <a:r>
              <a:rPr lang="it-IT" sz="1800" spc="-10" dirty="0">
                <a:latin typeface="Calibri"/>
                <a:cs typeface="Calibri"/>
              </a:rPr>
              <a:t>trasferite</a:t>
            </a:r>
            <a:r>
              <a:rPr lang="it-IT" sz="1800" spc="-55" dirty="0">
                <a:latin typeface="Times New Roman"/>
                <a:cs typeface="Times New Roman"/>
              </a:rPr>
              <a:t> </a:t>
            </a:r>
            <a:r>
              <a:rPr lang="it-IT" sz="1800" dirty="0">
                <a:latin typeface="Calibri"/>
                <a:cs typeface="Calibri"/>
              </a:rPr>
              <a:t>o</a:t>
            </a:r>
            <a:r>
              <a:rPr lang="it-IT" sz="1800" spc="-45" dirty="0">
                <a:latin typeface="Times New Roman"/>
                <a:cs typeface="Times New Roman"/>
              </a:rPr>
              <a:t> </a:t>
            </a:r>
            <a:r>
              <a:rPr lang="it-IT" sz="1800" dirty="0">
                <a:latin typeface="Calibri"/>
                <a:cs typeface="Calibri"/>
              </a:rPr>
              <a:t>lo</a:t>
            </a:r>
            <a:r>
              <a:rPr lang="it-IT" sz="1800" spc="-60" dirty="0">
                <a:latin typeface="Times New Roman"/>
                <a:cs typeface="Times New Roman"/>
              </a:rPr>
              <a:t> </a:t>
            </a:r>
            <a:r>
              <a:rPr lang="it-IT" sz="1800" dirty="0">
                <a:latin typeface="Calibri"/>
                <a:cs typeface="Calibri"/>
              </a:rPr>
              <a:t>libera</a:t>
            </a:r>
            <a:r>
              <a:rPr lang="it-IT" sz="1800" spc="-55" dirty="0">
                <a:latin typeface="Times New Roman"/>
                <a:cs typeface="Times New Roman"/>
              </a:rPr>
              <a:t> </a:t>
            </a:r>
            <a:r>
              <a:rPr lang="it-IT" sz="1800" spc="-10" dirty="0">
                <a:latin typeface="Calibri"/>
                <a:cs typeface="Calibri"/>
              </a:rPr>
              <a:t>dagli</a:t>
            </a:r>
            <a:r>
              <a:rPr lang="it-IT" sz="1800" spc="-10" dirty="0">
                <a:latin typeface="Times New Roman"/>
                <a:cs typeface="Times New Roman"/>
              </a:rPr>
              <a:t> </a:t>
            </a:r>
            <a:r>
              <a:rPr lang="it-IT" sz="1800" dirty="0">
                <a:latin typeface="Calibri"/>
                <a:cs typeface="Calibri"/>
              </a:rPr>
              <a:t>obblighi</a:t>
            </a:r>
            <a:r>
              <a:rPr lang="it-IT" sz="1800" spc="-65" dirty="0">
                <a:latin typeface="Times New Roman"/>
                <a:cs typeface="Times New Roman"/>
              </a:rPr>
              <a:t> </a:t>
            </a:r>
            <a:r>
              <a:rPr lang="it-IT" sz="1800" spc="-10" dirty="0">
                <a:latin typeface="Calibri"/>
                <a:cs typeface="Calibri"/>
              </a:rPr>
              <a:t>derivanti</a:t>
            </a:r>
            <a:r>
              <a:rPr lang="it-IT" sz="1800" spc="-80" dirty="0">
                <a:latin typeface="Times New Roman"/>
                <a:cs typeface="Times New Roman"/>
              </a:rPr>
              <a:t> </a:t>
            </a:r>
            <a:r>
              <a:rPr lang="it-IT" sz="1800" dirty="0">
                <a:latin typeface="Calibri"/>
                <a:cs typeface="Calibri"/>
              </a:rPr>
              <a:t>dalla</a:t>
            </a:r>
            <a:r>
              <a:rPr lang="it-IT" sz="1800" spc="-65" dirty="0">
                <a:latin typeface="Times New Roman"/>
                <a:cs typeface="Times New Roman"/>
              </a:rPr>
              <a:t> </a:t>
            </a:r>
            <a:r>
              <a:rPr lang="it-IT" sz="1800" spc="-10" dirty="0">
                <a:latin typeface="Calibri"/>
                <a:cs typeface="Calibri"/>
              </a:rPr>
              <a:t>promessa.</a:t>
            </a:r>
            <a:endParaRPr lang="it-IT" sz="1800" dirty="0">
              <a:latin typeface="Calibri"/>
              <a:cs typeface="Calibri"/>
            </a:endParaRPr>
          </a:p>
        </p:txBody>
      </p:sp>
    </p:spTree>
    <p:extLst>
      <p:ext uri="{BB962C8B-B14F-4D97-AF65-F5344CB8AC3E}">
        <p14:creationId xmlns:p14="http://schemas.microsoft.com/office/powerpoint/2010/main" val="46817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4BD17D0-C637-D638-AE4E-1BA9FD4622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C88DA096-6E8E-3AE0-A33C-732E5433540C}"/>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39</a:t>
            </a:fld>
            <a:endParaRPr lang="it-IT" sz="2400" b="0" strike="noStrike" spc="-1">
              <a:latin typeface="Times New Roman"/>
            </a:endParaRPr>
          </a:p>
        </p:txBody>
      </p:sp>
      <p:sp>
        <p:nvSpPr>
          <p:cNvPr id="6" name="CasellaDiTesto 5">
            <a:extLst>
              <a:ext uri="{FF2B5EF4-FFF2-40B4-BE49-F238E27FC236}">
                <a16:creationId xmlns:a16="http://schemas.microsoft.com/office/drawing/2014/main" id="{61B30941-BA17-106E-91CE-034A62B4831B}"/>
              </a:ext>
            </a:extLst>
          </p:cNvPr>
          <p:cNvSpPr txBox="1"/>
          <p:nvPr/>
        </p:nvSpPr>
        <p:spPr>
          <a:xfrm>
            <a:off x="209550" y="483354"/>
            <a:ext cx="8566150" cy="5217710"/>
          </a:xfrm>
          <a:prstGeom prst="rect">
            <a:avLst/>
          </a:prstGeom>
          <a:solidFill>
            <a:schemeClr val="bg1"/>
          </a:solidFill>
        </p:spPr>
        <p:txBody>
          <a:bodyPr wrap="square">
            <a:spAutoFit/>
          </a:bodyPr>
          <a:lstStyle/>
          <a:p>
            <a:pPr marL="239395" marR="5080" indent="-227329" algn="just">
              <a:lnSpc>
                <a:spcPts val="1510"/>
              </a:lnSpc>
              <a:spcBef>
                <a:spcPts val="295"/>
              </a:spcBef>
              <a:buFont typeface="Arial"/>
              <a:buChar char="•"/>
              <a:tabLst>
                <a:tab pos="240665" algn="l"/>
              </a:tabLst>
            </a:pPr>
            <a:r>
              <a:rPr lang="it-IT" sz="1800" dirty="0">
                <a:latin typeface="ApPTOS"/>
                <a:cs typeface="Calibri"/>
              </a:rPr>
              <a:t>Le</a:t>
            </a:r>
            <a:r>
              <a:rPr lang="it-IT" sz="1800" spc="254" dirty="0">
                <a:latin typeface="ApPTOS"/>
                <a:cs typeface="Times New Roman"/>
              </a:rPr>
              <a:t> </a:t>
            </a:r>
            <a:r>
              <a:rPr lang="it-IT" sz="1800" b="1" dirty="0">
                <a:latin typeface="ApPTOS"/>
                <a:cs typeface="Calibri"/>
              </a:rPr>
              <a:t>erogazioni</a:t>
            </a:r>
            <a:r>
              <a:rPr lang="it-IT" sz="1800" spc="265" dirty="0">
                <a:latin typeface="ApPTOS"/>
                <a:cs typeface="Times New Roman"/>
              </a:rPr>
              <a:t> </a:t>
            </a:r>
            <a:r>
              <a:rPr lang="it-IT" sz="1800" b="1" dirty="0">
                <a:latin typeface="ApPTOS"/>
                <a:cs typeface="Calibri"/>
              </a:rPr>
              <a:t>liberali</a:t>
            </a:r>
            <a:r>
              <a:rPr lang="it-IT" sz="1800" spc="265" dirty="0">
                <a:latin typeface="ApPTOS"/>
                <a:cs typeface="Times New Roman"/>
              </a:rPr>
              <a:t> </a:t>
            </a:r>
            <a:r>
              <a:rPr lang="it-IT" sz="1800" b="1" dirty="0">
                <a:latin typeface="ApPTOS"/>
                <a:cs typeface="Calibri"/>
              </a:rPr>
              <a:t>vincolate</a:t>
            </a:r>
            <a:r>
              <a:rPr lang="it-IT" sz="1800" spc="265" dirty="0">
                <a:latin typeface="ApPTOS"/>
                <a:cs typeface="Times New Roman"/>
              </a:rPr>
              <a:t> </a:t>
            </a:r>
            <a:r>
              <a:rPr lang="it-IT" sz="1800" b="1" dirty="0">
                <a:latin typeface="ApPTOS"/>
                <a:cs typeface="Calibri"/>
              </a:rPr>
              <a:t>da</a:t>
            </a:r>
            <a:r>
              <a:rPr lang="it-IT" sz="1800" spc="250" dirty="0">
                <a:latin typeface="ApPTOS"/>
                <a:cs typeface="Times New Roman"/>
              </a:rPr>
              <a:t> </a:t>
            </a:r>
            <a:r>
              <a:rPr lang="it-IT" sz="1800" b="1" dirty="0">
                <a:latin typeface="ApPTOS"/>
                <a:cs typeface="Calibri"/>
              </a:rPr>
              <a:t>terzi</a:t>
            </a:r>
            <a:r>
              <a:rPr lang="it-IT" sz="1800" spc="260" dirty="0">
                <a:latin typeface="ApPTOS"/>
                <a:cs typeface="Times New Roman"/>
              </a:rPr>
              <a:t>   </a:t>
            </a:r>
            <a:r>
              <a:rPr lang="it-IT" sz="1800" b="1" u="sng" spc="260" dirty="0">
                <a:latin typeface="ApPTOS"/>
                <a:cs typeface="Times New Roman"/>
              </a:rPr>
              <a:t>(…nascono con il vincolo)</a:t>
            </a:r>
          </a:p>
          <a:p>
            <a:pPr marL="239395" marR="5080" indent="-227329" algn="just">
              <a:lnSpc>
                <a:spcPts val="1510"/>
              </a:lnSpc>
              <a:spcBef>
                <a:spcPts val="295"/>
              </a:spcBef>
              <a:buFont typeface="Arial"/>
              <a:buChar char="•"/>
              <a:tabLst>
                <a:tab pos="240665" algn="l"/>
              </a:tabLst>
            </a:pPr>
            <a:endParaRPr lang="it-IT" spc="260" dirty="0">
              <a:latin typeface="ApPTOS"/>
              <a:cs typeface="Times New Roman"/>
            </a:endParaRPr>
          </a:p>
          <a:p>
            <a:pPr marL="239395" marR="5080" indent="-227329" algn="just">
              <a:lnSpc>
                <a:spcPts val="1510"/>
              </a:lnSpc>
              <a:spcBef>
                <a:spcPts val="295"/>
              </a:spcBef>
              <a:buFont typeface="Arial"/>
              <a:buChar char="•"/>
              <a:tabLst>
                <a:tab pos="240665" algn="l"/>
              </a:tabLst>
            </a:pPr>
            <a:r>
              <a:rPr lang="it-IT" sz="1800" spc="260" dirty="0">
                <a:latin typeface="ApPTOS"/>
                <a:cs typeface="Times New Roman"/>
                <a:sym typeface="Wingdings" panose="05000000000000000000" pitchFamily="2" charset="2"/>
              </a:rPr>
              <a:t>Danno luogo a:</a:t>
            </a:r>
          </a:p>
          <a:p>
            <a:pPr marL="239395" marR="5080" indent="-227329" algn="just">
              <a:lnSpc>
                <a:spcPts val="1510"/>
              </a:lnSpc>
              <a:spcBef>
                <a:spcPts val="295"/>
              </a:spcBef>
              <a:buFont typeface="Arial"/>
              <a:buChar char="•"/>
              <a:tabLst>
                <a:tab pos="240665" algn="l"/>
              </a:tabLst>
            </a:pPr>
            <a:r>
              <a:rPr lang="it-IT" sz="1800" spc="260" dirty="0">
                <a:latin typeface="ApPTOS"/>
                <a:cs typeface="Times New Roman"/>
                <a:sym typeface="Wingdings" panose="05000000000000000000" pitchFamily="2" charset="2"/>
              </a:rPr>
              <a:t> annotazione in «dare» nell’attivo dello Stato patrimoniale</a:t>
            </a:r>
          </a:p>
          <a:p>
            <a:pPr marL="239395" marR="5080" indent="-227329" algn="just">
              <a:lnSpc>
                <a:spcPts val="1510"/>
              </a:lnSpc>
              <a:spcBef>
                <a:spcPts val="295"/>
              </a:spcBef>
              <a:buFont typeface="Arial"/>
              <a:buChar char="•"/>
              <a:tabLst>
                <a:tab pos="240665" algn="l"/>
              </a:tabLst>
            </a:pPr>
            <a:r>
              <a:rPr lang="it-IT" spc="260" dirty="0">
                <a:latin typeface="ApPTOS"/>
                <a:cs typeface="Times New Roman"/>
                <a:sym typeface="Wingdings" panose="05000000000000000000" pitchFamily="2" charset="2"/>
              </a:rPr>
              <a:t> corrispondente </a:t>
            </a:r>
            <a:r>
              <a:rPr lang="it-IT" sz="1800" spc="260" dirty="0">
                <a:latin typeface="ApPTOS"/>
                <a:cs typeface="Times New Roman"/>
                <a:sym typeface="Wingdings" panose="05000000000000000000" pitchFamily="2" charset="2"/>
              </a:rPr>
              <a:t>incremento in «avere»  </a:t>
            </a:r>
            <a:r>
              <a:rPr lang="it-IT" sz="1800" dirty="0">
                <a:latin typeface="ApPTOS"/>
                <a:cs typeface="Calibri"/>
              </a:rPr>
              <a:t>AII</a:t>
            </a:r>
            <a:r>
              <a:rPr lang="it-IT" sz="1800" spc="254" dirty="0">
                <a:latin typeface="ApPTOS"/>
                <a:cs typeface="Times New Roman"/>
              </a:rPr>
              <a:t> </a:t>
            </a:r>
            <a:r>
              <a:rPr lang="it-IT" sz="1800" spc="-10" dirty="0">
                <a:latin typeface="ApPTOS"/>
                <a:cs typeface="Calibri"/>
              </a:rPr>
              <a:t>“patrimonio</a:t>
            </a:r>
            <a:r>
              <a:rPr lang="it-IT" sz="1800" spc="-10" dirty="0">
                <a:latin typeface="ApPTOS"/>
                <a:cs typeface="Times New Roman"/>
              </a:rPr>
              <a:t> 	</a:t>
            </a:r>
            <a:r>
              <a:rPr lang="it-IT" sz="1800" dirty="0">
                <a:latin typeface="ApPTOS"/>
                <a:cs typeface="Calibri"/>
              </a:rPr>
              <a:t>vincolato”</a:t>
            </a:r>
          </a:p>
          <a:p>
            <a:pPr marL="239395" marR="5080" indent="-227329" algn="just">
              <a:lnSpc>
                <a:spcPts val="1510"/>
              </a:lnSpc>
              <a:spcBef>
                <a:spcPts val="295"/>
              </a:spcBef>
              <a:buFont typeface="Arial"/>
              <a:buChar char="•"/>
              <a:tabLst>
                <a:tab pos="240665" algn="l"/>
              </a:tabLst>
            </a:pPr>
            <a:endParaRPr lang="it-IT" spc="455" dirty="0">
              <a:latin typeface="ApPTOS"/>
              <a:cs typeface="Calibri"/>
            </a:endParaRPr>
          </a:p>
          <a:p>
            <a:pPr marL="239395" marR="5080" indent="-227329" algn="just">
              <a:lnSpc>
                <a:spcPts val="1510"/>
              </a:lnSpc>
              <a:spcBef>
                <a:spcPts val="295"/>
              </a:spcBef>
              <a:buFont typeface="Arial"/>
              <a:buChar char="•"/>
              <a:tabLst>
                <a:tab pos="240665" algn="l"/>
              </a:tabLst>
            </a:pPr>
            <a:r>
              <a:rPr lang="it-IT" spc="-60" dirty="0">
                <a:latin typeface="ApPTOS"/>
                <a:cs typeface="Times New Roman"/>
              </a:rPr>
              <a:t>__________________________________</a:t>
            </a:r>
          </a:p>
          <a:p>
            <a:pPr marL="239395" marR="5080" indent="-227329" algn="just">
              <a:lnSpc>
                <a:spcPts val="1510"/>
              </a:lnSpc>
              <a:spcBef>
                <a:spcPts val="295"/>
              </a:spcBef>
              <a:buFont typeface="Arial"/>
              <a:buChar char="•"/>
              <a:tabLst>
                <a:tab pos="240665" algn="l"/>
              </a:tabLst>
            </a:pPr>
            <a:r>
              <a:rPr lang="it-IT" spc="455" dirty="0">
                <a:latin typeface="ApPTOS"/>
                <a:cs typeface="Calibri"/>
              </a:rPr>
              <a:t>                                            dare 	     avere</a:t>
            </a:r>
          </a:p>
          <a:p>
            <a:pPr marL="239395" marR="5080" indent="-227329" algn="just">
              <a:lnSpc>
                <a:spcPts val="1510"/>
              </a:lnSpc>
              <a:spcBef>
                <a:spcPts val="295"/>
              </a:spcBef>
              <a:buFont typeface="Arial"/>
              <a:buChar char="•"/>
              <a:tabLst>
                <a:tab pos="240665" algn="l"/>
              </a:tabLst>
            </a:pPr>
            <a:r>
              <a:rPr lang="it-IT" dirty="0">
                <a:latin typeface="ApPTOS"/>
                <a:cs typeface="Calibri"/>
              </a:rPr>
              <a:t>Bene donato   dare 			€ 1.000 </a:t>
            </a:r>
            <a:r>
              <a:rPr lang="it-IT" dirty="0">
                <a:highlight>
                  <a:srgbClr val="FFFF00"/>
                </a:highlight>
                <a:latin typeface="ApPTOS"/>
                <a:cs typeface="Calibri"/>
              </a:rPr>
              <a:t>(SP) </a:t>
            </a:r>
          </a:p>
          <a:p>
            <a:pPr marL="239395" marR="5080" indent="-227329" algn="just">
              <a:lnSpc>
                <a:spcPts val="1510"/>
              </a:lnSpc>
              <a:spcBef>
                <a:spcPts val="295"/>
              </a:spcBef>
              <a:buFont typeface="Arial"/>
              <a:buChar char="•"/>
              <a:tabLst>
                <a:tab pos="240665" algn="l"/>
              </a:tabLst>
            </a:pPr>
            <a:r>
              <a:rPr lang="it-IT" dirty="0">
                <a:latin typeface="ApPTOS"/>
                <a:cs typeface="Calibri"/>
              </a:rPr>
              <a:t>AII) Patrimonio vincolato					          € 1.0000 </a:t>
            </a:r>
            <a:r>
              <a:rPr lang="it-IT" dirty="0">
                <a:highlight>
                  <a:srgbClr val="FFFF00"/>
                </a:highlight>
                <a:latin typeface="ApPTOS"/>
                <a:cs typeface="Calibri"/>
              </a:rPr>
              <a:t>(SP)</a:t>
            </a:r>
          </a:p>
          <a:p>
            <a:pPr marL="239395" marR="5080" indent="-227329" algn="just">
              <a:lnSpc>
                <a:spcPts val="1510"/>
              </a:lnSpc>
              <a:spcBef>
                <a:spcPts val="295"/>
              </a:spcBef>
              <a:buFont typeface="Arial"/>
              <a:buChar char="•"/>
              <a:tabLst>
                <a:tab pos="240665" algn="l"/>
              </a:tabLst>
            </a:pPr>
            <a:r>
              <a:rPr lang="it-IT" dirty="0">
                <a:latin typeface="ApPTOS"/>
                <a:cs typeface="Calibri"/>
              </a:rPr>
              <a:t>__________________________________</a:t>
            </a:r>
          </a:p>
          <a:p>
            <a:pPr marL="239395" marR="5080" indent="-227329" algn="just">
              <a:lnSpc>
                <a:spcPts val="1510"/>
              </a:lnSpc>
              <a:spcBef>
                <a:spcPts val="295"/>
              </a:spcBef>
              <a:buFont typeface="Arial"/>
              <a:buChar char="•"/>
              <a:tabLst>
                <a:tab pos="240665" algn="l"/>
              </a:tabLst>
            </a:pPr>
            <a:endParaRPr lang="it-IT" spc="455" dirty="0">
              <a:latin typeface="ApPTOS"/>
              <a:cs typeface="Calibri"/>
            </a:endParaRPr>
          </a:p>
          <a:p>
            <a:pPr marL="239395" marR="5080" indent="-227329" algn="just">
              <a:lnSpc>
                <a:spcPts val="1510"/>
              </a:lnSpc>
              <a:spcBef>
                <a:spcPts val="295"/>
              </a:spcBef>
              <a:buFont typeface="Arial"/>
              <a:buChar char="•"/>
              <a:tabLst>
                <a:tab pos="240665" algn="l"/>
              </a:tabLst>
            </a:pPr>
            <a:endParaRPr lang="it-IT" sz="1800" spc="-50" dirty="0">
              <a:latin typeface="ApPTOS"/>
              <a:cs typeface="Calibri"/>
            </a:endParaRPr>
          </a:p>
          <a:p>
            <a:pPr marL="239395" marR="5080" indent="-227329" algn="just">
              <a:lnSpc>
                <a:spcPts val="1510"/>
              </a:lnSpc>
              <a:spcBef>
                <a:spcPts val="295"/>
              </a:spcBef>
              <a:buFont typeface="Arial"/>
              <a:buChar char="•"/>
              <a:tabLst>
                <a:tab pos="240665" algn="l"/>
              </a:tabLst>
            </a:pPr>
            <a:r>
              <a:rPr lang="it-IT" sz="1800" spc="-50" dirty="0">
                <a:latin typeface="ApPTOS"/>
                <a:cs typeface="Calibri"/>
              </a:rPr>
              <a:t>e</a:t>
            </a:r>
            <a:r>
              <a:rPr lang="it-IT" sz="1800" spc="-50" dirty="0">
                <a:latin typeface="ApPTOS"/>
                <a:cs typeface="Times New Roman"/>
              </a:rPr>
              <a:t> 	</a:t>
            </a:r>
            <a:r>
              <a:rPr lang="it-IT" sz="1800" dirty="0">
                <a:latin typeface="ApPTOS"/>
                <a:cs typeface="Calibri"/>
              </a:rPr>
              <a:t>successivamente al verificarsi della spesa «vincolata» (vedi pag. seguente):</a:t>
            </a:r>
          </a:p>
          <a:p>
            <a:pPr marL="239395" marR="5080" indent="-227329" algn="just">
              <a:lnSpc>
                <a:spcPts val="1510"/>
              </a:lnSpc>
              <a:spcBef>
                <a:spcPts val="295"/>
              </a:spcBef>
              <a:buFont typeface="Arial"/>
              <a:buChar char="•"/>
              <a:tabLst>
                <a:tab pos="240665" algn="l"/>
              </a:tabLst>
            </a:pPr>
            <a:endParaRPr lang="it-IT" spc="5" dirty="0">
              <a:latin typeface="ApPTOS"/>
              <a:cs typeface="Calibri"/>
            </a:endParaRPr>
          </a:p>
          <a:p>
            <a:pPr marL="239395" marR="5080" indent="-227329" algn="just">
              <a:lnSpc>
                <a:spcPts val="1510"/>
              </a:lnSpc>
              <a:spcBef>
                <a:spcPts val="295"/>
              </a:spcBef>
              <a:buFont typeface="Arial"/>
              <a:buChar char="•"/>
              <a:tabLst>
                <a:tab pos="240665" algn="l"/>
              </a:tabLst>
            </a:pPr>
            <a:r>
              <a:rPr lang="it-IT" sz="1800" spc="5" dirty="0">
                <a:latin typeface="ApPTOS"/>
                <a:cs typeface="Calibri"/>
                <a:sym typeface="Wingdings" panose="05000000000000000000" pitchFamily="2" charset="2"/>
              </a:rPr>
              <a:t> </a:t>
            </a:r>
            <a:r>
              <a:rPr lang="it-IT" sz="1800" dirty="0">
                <a:latin typeface="ApPTOS"/>
                <a:cs typeface="Calibri"/>
              </a:rPr>
              <a:t>rilasciate</a:t>
            </a:r>
            <a:r>
              <a:rPr lang="it-IT" sz="1800" dirty="0">
                <a:latin typeface="ApPTOS"/>
                <a:cs typeface="Times New Roman"/>
              </a:rPr>
              <a:t> </a:t>
            </a:r>
            <a:r>
              <a:rPr lang="it-IT" sz="1800" dirty="0">
                <a:latin typeface="ApPTOS"/>
                <a:cs typeface="Calibri"/>
              </a:rPr>
              <a:t>rendiconto</a:t>
            </a:r>
            <a:r>
              <a:rPr lang="it-IT" sz="1800" spc="10" dirty="0">
                <a:latin typeface="ApPTOS"/>
                <a:cs typeface="Times New Roman"/>
              </a:rPr>
              <a:t> </a:t>
            </a:r>
            <a:r>
              <a:rPr lang="it-IT" sz="1800" dirty="0">
                <a:latin typeface="ApPTOS"/>
                <a:cs typeface="Calibri"/>
              </a:rPr>
              <a:t>gestionale</a:t>
            </a:r>
            <a:r>
              <a:rPr lang="it-IT" sz="1800" spc="20" dirty="0">
                <a:latin typeface="ApPTOS"/>
                <a:cs typeface="Times New Roman"/>
              </a:rPr>
              <a:t> </a:t>
            </a:r>
            <a:r>
              <a:rPr lang="it-IT" sz="1800" dirty="0">
                <a:latin typeface="ApPTOS"/>
                <a:cs typeface="Calibri"/>
              </a:rPr>
              <a:t>(voce</a:t>
            </a:r>
            <a:r>
              <a:rPr lang="it-IT" sz="1800" spc="5" dirty="0">
                <a:latin typeface="ApPTOS"/>
                <a:cs typeface="Times New Roman"/>
              </a:rPr>
              <a:t> </a:t>
            </a:r>
            <a:r>
              <a:rPr lang="it-IT" sz="1800" dirty="0">
                <a:latin typeface="ApPTOS"/>
                <a:cs typeface="Calibri"/>
              </a:rPr>
              <a:t>A4</a:t>
            </a:r>
            <a:r>
              <a:rPr lang="it-IT" sz="1800" spc="5" dirty="0">
                <a:latin typeface="ApPTOS"/>
                <a:cs typeface="Times New Roman"/>
              </a:rPr>
              <a:t> </a:t>
            </a:r>
            <a:r>
              <a:rPr lang="it-IT" sz="1800" spc="-10" dirty="0">
                <a:latin typeface="ApPTOS"/>
                <a:cs typeface="Calibri"/>
              </a:rPr>
              <a:t>“erogazioni</a:t>
            </a:r>
            <a:r>
              <a:rPr lang="it-IT" sz="1800" spc="10" dirty="0">
                <a:latin typeface="ApPTOS"/>
                <a:cs typeface="Times New Roman"/>
              </a:rPr>
              <a:t> </a:t>
            </a:r>
            <a:r>
              <a:rPr lang="it-IT" sz="1800" dirty="0">
                <a:latin typeface="ApPTOS"/>
                <a:cs typeface="Calibri"/>
              </a:rPr>
              <a:t>liberali”)</a:t>
            </a:r>
            <a:r>
              <a:rPr lang="it-IT" sz="1800" dirty="0">
                <a:latin typeface="ApPTOS"/>
                <a:cs typeface="Times New Roman"/>
              </a:rPr>
              <a:t> </a:t>
            </a:r>
            <a:r>
              <a:rPr lang="it-IT" sz="1800" dirty="0">
                <a:latin typeface="ApPTOS"/>
                <a:cs typeface="Calibri"/>
              </a:rPr>
              <a:t>in</a:t>
            </a:r>
            <a:r>
              <a:rPr lang="it-IT" sz="1800" dirty="0">
                <a:latin typeface="ApPTOS"/>
                <a:cs typeface="Times New Roman"/>
              </a:rPr>
              <a:t> </a:t>
            </a:r>
            <a:r>
              <a:rPr lang="it-IT" sz="1800" dirty="0">
                <a:latin typeface="ApPTOS"/>
                <a:cs typeface="Calibri"/>
              </a:rPr>
              <a:t>proporzione</a:t>
            </a:r>
            <a:r>
              <a:rPr lang="it-IT" sz="1800" spc="5" dirty="0">
                <a:latin typeface="ApPTOS"/>
                <a:cs typeface="Times New Roman"/>
              </a:rPr>
              <a:t> </a:t>
            </a:r>
            <a:r>
              <a:rPr lang="it-IT" sz="1800" spc="-10" dirty="0">
                <a:latin typeface="ApPTOS"/>
                <a:cs typeface="Calibri"/>
              </a:rPr>
              <a:t>all’esaurirsi</a:t>
            </a:r>
            <a:r>
              <a:rPr lang="it-IT" sz="1800" spc="10" dirty="0">
                <a:latin typeface="ApPTOS"/>
                <a:cs typeface="Times New Roman"/>
              </a:rPr>
              <a:t> </a:t>
            </a:r>
            <a:r>
              <a:rPr lang="it-IT" sz="1800" spc="-25" dirty="0">
                <a:latin typeface="ApPTOS"/>
                <a:cs typeface="Calibri"/>
              </a:rPr>
              <a:t>del</a:t>
            </a:r>
            <a:r>
              <a:rPr lang="it-IT" sz="1800" spc="-25" dirty="0">
                <a:latin typeface="ApPTOS"/>
                <a:cs typeface="Times New Roman"/>
              </a:rPr>
              <a:t> 	</a:t>
            </a:r>
            <a:r>
              <a:rPr lang="it-IT" sz="1800" dirty="0">
                <a:latin typeface="ApPTOS"/>
                <a:cs typeface="Calibri"/>
              </a:rPr>
              <a:t>vincolo.</a:t>
            </a:r>
            <a:r>
              <a:rPr lang="it-IT" sz="1800" spc="-60" dirty="0">
                <a:latin typeface="ApPTOS"/>
                <a:cs typeface="Times New Roman"/>
              </a:rPr>
              <a:t> </a:t>
            </a:r>
          </a:p>
          <a:p>
            <a:pPr marL="239395" marR="5080" indent="-227329" algn="just">
              <a:lnSpc>
                <a:spcPts val="1510"/>
              </a:lnSpc>
              <a:spcBef>
                <a:spcPts val="295"/>
              </a:spcBef>
              <a:buFont typeface="Arial"/>
              <a:buChar char="•"/>
              <a:tabLst>
                <a:tab pos="240665" algn="l"/>
              </a:tabLst>
            </a:pPr>
            <a:r>
              <a:rPr lang="it-IT" spc="-60" dirty="0">
                <a:latin typeface="ApPTOS"/>
                <a:cs typeface="Times New Roman"/>
              </a:rPr>
              <a:t>__________________________________</a:t>
            </a:r>
          </a:p>
          <a:p>
            <a:pPr marL="240665" indent="-227965">
              <a:lnSpc>
                <a:spcPct val="100000"/>
              </a:lnSpc>
              <a:spcBef>
                <a:spcPts val="1025"/>
              </a:spcBef>
              <a:buFont typeface="Arial"/>
              <a:buChar char="•"/>
              <a:tabLst>
                <a:tab pos="240665" algn="l"/>
              </a:tabLst>
            </a:pPr>
            <a:r>
              <a:rPr lang="it-IT" dirty="0">
                <a:latin typeface="ApPTOS"/>
                <a:cs typeface="Calibri"/>
              </a:rPr>
              <a:t>AII) Patrimonio vincolato         		€  200,00(SP)</a:t>
            </a:r>
          </a:p>
          <a:p>
            <a:pPr marL="240665" indent="-227965">
              <a:lnSpc>
                <a:spcPct val="100000"/>
              </a:lnSpc>
              <a:spcBef>
                <a:spcPts val="1025"/>
              </a:spcBef>
              <a:buFont typeface="Arial"/>
              <a:buChar char="•"/>
              <a:tabLst>
                <a:tab pos="240665" algn="l"/>
              </a:tabLst>
            </a:pPr>
            <a:r>
              <a:rPr lang="it-IT" dirty="0">
                <a:latin typeface="ApPTOS"/>
                <a:cs typeface="Calibri"/>
              </a:rPr>
              <a:t>A4) Erogazioni liberali					€ 200,00</a:t>
            </a:r>
            <a:r>
              <a:rPr lang="it-IT" dirty="0">
                <a:highlight>
                  <a:srgbClr val="FFFF00"/>
                </a:highlight>
                <a:latin typeface="ApPTOS"/>
                <a:cs typeface="Calibri"/>
              </a:rPr>
              <a:t>(RG)</a:t>
            </a:r>
          </a:p>
          <a:p>
            <a:pPr marL="239395" marR="5080" indent="-227329" algn="just">
              <a:lnSpc>
                <a:spcPts val="1510"/>
              </a:lnSpc>
              <a:spcBef>
                <a:spcPts val="295"/>
              </a:spcBef>
              <a:buFont typeface="Arial"/>
              <a:buChar char="•"/>
              <a:tabLst>
                <a:tab pos="240665" algn="l"/>
              </a:tabLst>
            </a:pPr>
            <a:r>
              <a:rPr lang="it-IT" dirty="0">
                <a:latin typeface="ApPTOS"/>
                <a:cs typeface="Calibri"/>
              </a:rPr>
              <a:t>__________________________________</a:t>
            </a:r>
          </a:p>
        </p:txBody>
      </p:sp>
    </p:spTree>
    <p:extLst>
      <p:ext uri="{BB962C8B-B14F-4D97-AF65-F5344CB8AC3E}">
        <p14:creationId xmlns:p14="http://schemas.microsoft.com/office/powerpoint/2010/main" val="44039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1147756"/>
            <a:ext cx="7953375" cy="2599844"/>
          </a:xfrm>
          <a:prstGeom prst="rect">
            <a:avLst/>
          </a:prstGeom>
          <a:noFill/>
          <a:ln w="0">
            <a:noFill/>
          </a:ln>
        </p:spPr>
        <p:txBody>
          <a:bodyPr anchor="b">
            <a:noAutofit/>
          </a:bodyPr>
          <a:lstStyle/>
          <a:p>
            <a:pPr algn="ctr">
              <a:lnSpc>
                <a:spcPct val="100000"/>
              </a:lnSpc>
              <a:tabLst>
                <a:tab pos="408240" algn="l"/>
              </a:tabLst>
            </a:pPr>
            <a:r>
              <a:rPr lang="it-IT" sz="3200" b="1" strike="noStrike" spc="-1" dirty="0">
                <a:solidFill>
                  <a:srgbClr val="262626"/>
                </a:solidFill>
                <a:latin typeface="Times New Roman"/>
              </a:rPr>
              <a:t>I) Gli schemi di bilancio degli Enti del terzo settore di grandi dimensioni (DM 5 marzo 2020)</a:t>
            </a:r>
          </a:p>
        </p:txBody>
      </p:sp>
    </p:spTree>
    <p:extLst>
      <p:ext uri="{BB962C8B-B14F-4D97-AF65-F5344CB8AC3E}">
        <p14:creationId xmlns:p14="http://schemas.microsoft.com/office/powerpoint/2010/main" val="1354499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4BD17D0-C637-D638-AE4E-1BA9FD4622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C88DA096-6E8E-3AE0-A33C-732E5433540C}"/>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40</a:t>
            </a:fld>
            <a:endParaRPr lang="it-IT" sz="2400" b="0" strike="noStrike" spc="-1">
              <a:latin typeface="Times New Roman"/>
            </a:endParaRPr>
          </a:p>
        </p:txBody>
      </p:sp>
      <p:sp>
        <p:nvSpPr>
          <p:cNvPr id="6" name="CasellaDiTesto 5">
            <a:extLst>
              <a:ext uri="{FF2B5EF4-FFF2-40B4-BE49-F238E27FC236}">
                <a16:creationId xmlns:a16="http://schemas.microsoft.com/office/drawing/2014/main" id="{61B30941-BA17-106E-91CE-034A62B4831B}"/>
              </a:ext>
            </a:extLst>
          </p:cNvPr>
          <p:cNvSpPr txBox="1"/>
          <p:nvPr/>
        </p:nvSpPr>
        <p:spPr>
          <a:xfrm>
            <a:off x="209550" y="483354"/>
            <a:ext cx="8566150" cy="2854884"/>
          </a:xfrm>
          <a:prstGeom prst="rect">
            <a:avLst/>
          </a:prstGeom>
          <a:solidFill>
            <a:schemeClr val="bg1"/>
          </a:solidFill>
        </p:spPr>
        <p:txBody>
          <a:bodyPr wrap="square">
            <a:spAutoFit/>
          </a:bodyPr>
          <a:lstStyle/>
          <a:p>
            <a:pPr marL="239395" marR="5080" indent="-227329" algn="just">
              <a:lnSpc>
                <a:spcPts val="1510"/>
              </a:lnSpc>
              <a:spcBef>
                <a:spcPts val="295"/>
              </a:spcBef>
              <a:buFont typeface="Arial"/>
              <a:buChar char="•"/>
              <a:tabLst>
                <a:tab pos="240665" algn="l"/>
              </a:tabLst>
            </a:pPr>
            <a:r>
              <a:rPr lang="it-IT" sz="1800" dirty="0">
                <a:latin typeface="ApPTOS"/>
                <a:cs typeface="Calibri"/>
              </a:rPr>
              <a:t>Le</a:t>
            </a:r>
            <a:r>
              <a:rPr lang="it-IT" sz="1800" spc="254" dirty="0">
                <a:latin typeface="ApPTOS"/>
                <a:cs typeface="Times New Roman"/>
              </a:rPr>
              <a:t> </a:t>
            </a:r>
            <a:r>
              <a:rPr lang="it-IT" sz="1800" b="1" dirty="0">
                <a:latin typeface="ApPTOS"/>
                <a:cs typeface="Calibri"/>
              </a:rPr>
              <a:t>erogazioni</a:t>
            </a:r>
            <a:r>
              <a:rPr lang="it-IT" sz="1800" spc="265" dirty="0">
                <a:latin typeface="ApPTOS"/>
                <a:cs typeface="Times New Roman"/>
              </a:rPr>
              <a:t> </a:t>
            </a:r>
            <a:r>
              <a:rPr lang="it-IT" sz="1800" b="1" dirty="0">
                <a:latin typeface="ApPTOS"/>
                <a:cs typeface="Calibri"/>
              </a:rPr>
              <a:t>liberali</a:t>
            </a:r>
            <a:r>
              <a:rPr lang="it-IT" sz="1800" spc="265" dirty="0">
                <a:latin typeface="ApPTOS"/>
                <a:cs typeface="Times New Roman"/>
              </a:rPr>
              <a:t> </a:t>
            </a:r>
            <a:r>
              <a:rPr lang="it-IT" sz="1800" b="1" dirty="0">
                <a:latin typeface="ApPTOS"/>
                <a:cs typeface="Calibri"/>
              </a:rPr>
              <a:t>vincolate</a:t>
            </a:r>
            <a:r>
              <a:rPr lang="it-IT" sz="1800" spc="265" dirty="0">
                <a:latin typeface="ApPTOS"/>
                <a:cs typeface="Times New Roman"/>
              </a:rPr>
              <a:t> </a:t>
            </a:r>
            <a:r>
              <a:rPr lang="it-IT" sz="1800" b="1" dirty="0">
                <a:latin typeface="ApPTOS"/>
                <a:cs typeface="Calibri"/>
              </a:rPr>
              <a:t>da</a:t>
            </a:r>
            <a:r>
              <a:rPr lang="it-IT" sz="1800" spc="250" dirty="0">
                <a:latin typeface="ApPTOS"/>
                <a:cs typeface="Times New Roman"/>
              </a:rPr>
              <a:t> </a:t>
            </a:r>
            <a:r>
              <a:rPr lang="it-IT" sz="1800" b="1" dirty="0">
                <a:latin typeface="ApPTOS"/>
                <a:cs typeface="Calibri"/>
              </a:rPr>
              <a:t>terzi</a:t>
            </a:r>
            <a:r>
              <a:rPr lang="it-IT" sz="1800" spc="260" dirty="0">
                <a:latin typeface="ApPTOS"/>
                <a:cs typeface="Times New Roman"/>
              </a:rPr>
              <a:t> </a:t>
            </a:r>
          </a:p>
          <a:p>
            <a:pPr marL="239395" marR="5080" indent="-227329" algn="just">
              <a:lnSpc>
                <a:spcPts val="1510"/>
              </a:lnSpc>
              <a:spcBef>
                <a:spcPts val="295"/>
              </a:spcBef>
              <a:buFont typeface="Arial"/>
              <a:buChar char="•"/>
              <a:tabLst>
                <a:tab pos="240665" algn="l"/>
              </a:tabLst>
            </a:pPr>
            <a:endParaRPr lang="it-IT" spc="260" dirty="0">
              <a:latin typeface="ApPTOS"/>
              <a:cs typeface="Times New Roman"/>
            </a:endParaRPr>
          </a:p>
          <a:p>
            <a:pPr marL="240665" marR="5080" indent="-228600">
              <a:lnSpc>
                <a:spcPct val="107200"/>
              </a:lnSpc>
              <a:spcBef>
                <a:spcPts val="1800"/>
              </a:spcBef>
              <a:buFont typeface="Arial"/>
              <a:buChar char="•"/>
              <a:tabLst>
                <a:tab pos="240665" algn="l"/>
              </a:tabLst>
            </a:pPr>
            <a:r>
              <a:rPr lang="it-IT" sz="1800" dirty="0">
                <a:latin typeface="Calibri"/>
                <a:cs typeface="Calibri"/>
              </a:rPr>
              <a:t>Il</a:t>
            </a:r>
            <a:r>
              <a:rPr lang="it-IT" sz="1800" spc="-85" dirty="0">
                <a:latin typeface="Times New Roman"/>
                <a:cs typeface="Times New Roman"/>
              </a:rPr>
              <a:t> </a:t>
            </a:r>
            <a:r>
              <a:rPr lang="it-IT" sz="1800" dirty="0">
                <a:latin typeface="Calibri"/>
                <a:cs typeface="Calibri"/>
              </a:rPr>
              <a:t>rilascio</a:t>
            </a:r>
            <a:r>
              <a:rPr lang="it-IT" sz="1800" spc="-50" dirty="0">
                <a:latin typeface="Times New Roman"/>
                <a:cs typeface="Times New Roman"/>
              </a:rPr>
              <a:t> della quota a riserva </a:t>
            </a:r>
            <a:r>
              <a:rPr lang="it-IT" spc="-50" dirty="0">
                <a:latin typeface="Times New Roman"/>
                <a:cs typeface="Times New Roman"/>
              </a:rPr>
              <a:t>vincolata</a:t>
            </a:r>
            <a:r>
              <a:rPr lang="it-IT" sz="1800" spc="-70" dirty="0">
                <a:latin typeface="Times New Roman"/>
                <a:cs typeface="Times New Roman"/>
              </a:rPr>
              <a:t> (vedi slide precedente) </a:t>
            </a:r>
            <a:r>
              <a:rPr lang="it-IT" sz="1800" dirty="0">
                <a:latin typeface="Calibri"/>
                <a:cs typeface="Calibri"/>
              </a:rPr>
              <a:t>avviene</a:t>
            </a:r>
            <a:r>
              <a:rPr lang="it-IT" sz="1800" spc="-70" dirty="0">
                <a:latin typeface="Times New Roman"/>
                <a:cs typeface="Times New Roman"/>
              </a:rPr>
              <a:t> </a:t>
            </a:r>
            <a:r>
              <a:rPr lang="it-IT" sz="1800" spc="-10" dirty="0">
                <a:latin typeface="Calibri"/>
                <a:cs typeface="Calibri"/>
              </a:rPr>
              <a:t>contestualmente</a:t>
            </a:r>
            <a:r>
              <a:rPr lang="it-IT" sz="1800" spc="-55" dirty="0">
                <a:latin typeface="Times New Roman"/>
                <a:cs typeface="Times New Roman"/>
              </a:rPr>
              <a:t> </a:t>
            </a:r>
            <a:r>
              <a:rPr lang="it-IT" sz="1800" dirty="0">
                <a:latin typeface="Calibri"/>
                <a:cs typeface="Calibri"/>
              </a:rPr>
              <a:t>al</a:t>
            </a:r>
            <a:r>
              <a:rPr lang="it-IT" sz="1800" spc="-80" dirty="0">
                <a:latin typeface="Times New Roman"/>
                <a:cs typeface="Times New Roman"/>
              </a:rPr>
              <a:t> </a:t>
            </a:r>
            <a:r>
              <a:rPr lang="it-IT" sz="1800" spc="-10" dirty="0">
                <a:latin typeface="Calibri"/>
                <a:cs typeface="Calibri"/>
              </a:rPr>
              <a:t>sostenimento</a:t>
            </a:r>
            <a:r>
              <a:rPr lang="it-IT" sz="1800" spc="-80" dirty="0">
                <a:latin typeface="Times New Roman"/>
                <a:cs typeface="Times New Roman"/>
              </a:rPr>
              <a:t> </a:t>
            </a:r>
            <a:r>
              <a:rPr lang="it-IT" sz="1800" spc="-25" dirty="0">
                <a:latin typeface="Calibri"/>
                <a:cs typeface="Calibri"/>
              </a:rPr>
              <a:t>del</a:t>
            </a:r>
            <a:r>
              <a:rPr lang="it-IT" sz="1800" spc="-25" dirty="0">
                <a:latin typeface="Times New Roman"/>
                <a:cs typeface="Times New Roman"/>
              </a:rPr>
              <a:t> </a:t>
            </a:r>
            <a:r>
              <a:rPr lang="it-IT" sz="1800" spc="-10" dirty="0">
                <a:latin typeface="Calibri"/>
                <a:cs typeface="Calibri"/>
              </a:rPr>
              <a:t>pertinente</a:t>
            </a:r>
            <a:r>
              <a:rPr lang="it-IT" sz="1800" spc="-50" dirty="0">
                <a:latin typeface="Times New Roman"/>
                <a:cs typeface="Times New Roman"/>
              </a:rPr>
              <a:t> </a:t>
            </a:r>
            <a:r>
              <a:rPr lang="it-IT" sz="1800" spc="-20" dirty="0">
                <a:latin typeface="Calibri"/>
                <a:cs typeface="Calibri"/>
              </a:rPr>
              <a:t>costo (per quota pari al costo che supponiamo sia € 200)</a:t>
            </a:r>
            <a:endParaRPr lang="it-IT" sz="1800" dirty="0">
              <a:latin typeface="Calibri"/>
              <a:cs typeface="Calibri"/>
            </a:endParaRPr>
          </a:p>
          <a:p>
            <a:pPr marL="239395" marR="5080" indent="-227329" algn="just">
              <a:lnSpc>
                <a:spcPts val="1510"/>
              </a:lnSpc>
              <a:spcBef>
                <a:spcPts val="295"/>
              </a:spcBef>
              <a:buFont typeface="Arial"/>
              <a:buChar char="•"/>
              <a:tabLst>
                <a:tab pos="240665" algn="l"/>
              </a:tabLst>
            </a:pPr>
            <a:endParaRPr lang="it-IT" spc="455" dirty="0">
              <a:latin typeface="ApPTOS"/>
              <a:cs typeface="Calibri"/>
            </a:endParaRPr>
          </a:p>
          <a:p>
            <a:pPr marL="239395" marR="5080" indent="-227329" algn="just">
              <a:lnSpc>
                <a:spcPts val="1510"/>
              </a:lnSpc>
              <a:spcBef>
                <a:spcPts val="295"/>
              </a:spcBef>
              <a:buFont typeface="Arial"/>
              <a:buChar char="•"/>
              <a:tabLst>
                <a:tab pos="240665" algn="l"/>
              </a:tabLst>
            </a:pPr>
            <a:r>
              <a:rPr lang="it-IT" spc="-60" dirty="0">
                <a:latin typeface="ApPTOS"/>
                <a:cs typeface="Times New Roman"/>
              </a:rPr>
              <a:t>__________________________________</a:t>
            </a:r>
          </a:p>
          <a:p>
            <a:pPr marL="240665" indent="-227965">
              <a:lnSpc>
                <a:spcPct val="100000"/>
              </a:lnSpc>
              <a:spcBef>
                <a:spcPts val="1025"/>
              </a:spcBef>
              <a:buFont typeface="Arial"/>
              <a:buChar char="•"/>
              <a:tabLst>
                <a:tab pos="240665" algn="l"/>
              </a:tabLst>
            </a:pPr>
            <a:r>
              <a:rPr lang="it-IT" sz="1800" spc="-10" dirty="0">
                <a:latin typeface="ApPTOS"/>
                <a:cs typeface="Calibri"/>
              </a:rPr>
              <a:t>CIV) Disponibilità liquide 					</a:t>
            </a:r>
            <a:r>
              <a:rPr lang="it-IT" spc="455" dirty="0">
                <a:latin typeface="ApPTOS"/>
                <a:cs typeface="Calibri"/>
              </a:rPr>
              <a:t>€  200,00</a:t>
            </a:r>
          </a:p>
          <a:p>
            <a:pPr marL="240665" indent="-227965">
              <a:lnSpc>
                <a:spcPct val="100000"/>
              </a:lnSpc>
              <a:spcBef>
                <a:spcPts val="1025"/>
              </a:spcBef>
              <a:buFont typeface="Arial"/>
              <a:buChar char="•"/>
              <a:tabLst>
                <a:tab pos="240665" algn="l"/>
              </a:tabLst>
            </a:pPr>
            <a:r>
              <a:rPr lang="it-IT" sz="1800" spc="455" dirty="0">
                <a:latin typeface="ApPTOS"/>
                <a:cs typeface="Calibri"/>
              </a:rPr>
              <a:t>A7) oneri di gestione		€ 200,00</a:t>
            </a:r>
          </a:p>
          <a:p>
            <a:pPr marL="239395" marR="5080" indent="-227329" algn="just">
              <a:lnSpc>
                <a:spcPts val="1510"/>
              </a:lnSpc>
              <a:spcBef>
                <a:spcPts val="295"/>
              </a:spcBef>
              <a:buFont typeface="Arial"/>
              <a:buChar char="•"/>
              <a:tabLst>
                <a:tab pos="240665" algn="l"/>
              </a:tabLst>
            </a:pPr>
            <a:r>
              <a:rPr lang="it-IT" spc="-60" dirty="0">
                <a:latin typeface="ApPTOS"/>
                <a:cs typeface="Times New Roman"/>
              </a:rPr>
              <a:t>__________________________________</a:t>
            </a:r>
          </a:p>
        </p:txBody>
      </p:sp>
    </p:spTree>
    <p:extLst>
      <p:ext uri="{BB962C8B-B14F-4D97-AF65-F5344CB8AC3E}">
        <p14:creationId xmlns:p14="http://schemas.microsoft.com/office/powerpoint/2010/main" val="247466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EC47B-CB74-96A0-8843-2BAF26804177}"/>
              </a:ext>
            </a:extLst>
          </p:cNvPr>
          <p:cNvSpPr>
            <a:spLocks noGrp="1"/>
          </p:cNvSpPr>
          <p:nvPr>
            <p:ph type="title"/>
          </p:nvPr>
        </p:nvSpPr>
        <p:spPr>
          <a:xfrm>
            <a:off x="865563" y="-222967"/>
            <a:ext cx="7543800" cy="1450757"/>
          </a:xfrm>
        </p:spPr>
        <p:txBody>
          <a:bodyPr>
            <a:normAutofit/>
          </a:bodyPr>
          <a:lstStyle/>
          <a:p>
            <a:r>
              <a:rPr lang="it-IT" sz="2500" dirty="0">
                <a:latin typeface="ApPTOS"/>
                <a:cs typeface="Calibri"/>
              </a:rPr>
              <a:t>Le</a:t>
            </a:r>
            <a:r>
              <a:rPr lang="it-IT" sz="2500" spc="254" dirty="0">
                <a:latin typeface="ApPTOS"/>
                <a:cs typeface="Times New Roman"/>
              </a:rPr>
              <a:t> </a:t>
            </a:r>
            <a:r>
              <a:rPr lang="it-IT" sz="2500" b="1" dirty="0">
                <a:latin typeface="ApPTOS"/>
                <a:cs typeface="Calibri"/>
              </a:rPr>
              <a:t>erogazioni</a:t>
            </a:r>
            <a:r>
              <a:rPr lang="it-IT" sz="2500" spc="265" dirty="0">
                <a:latin typeface="ApPTOS"/>
                <a:cs typeface="Times New Roman"/>
              </a:rPr>
              <a:t> </a:t>
            </a:r>
            <a:r>
              <a:rPr lang="it-IT" sz="2500" b="1" dirty="0">
                <a:latin typeface="ApPTOS"/>
                <a:cs typeface="Calibri"/>
              </a:rPr>
              <a:t>liberali</a:t>
            </a:r>
            <a:r>
              <a:rPr lang="it-IT" sz="2500" spc="265" dirty="0">
                <a:latin typeface="ApPTOS"/>
                <a:cs typeface="Times New Roman"/>
              </a:rPr>
              <a:t> </a:t>
            </a:r>
            <a:r>
              <a:rPr lang="it-IT" sz="2500" b="1" dirty="0">
                <a:latin typeface="ApPTOS"/>
                <a:cs typeface="Calibri"/>
              </a:rPr>
              <a:t>vincolate</a:t>
            </a:r>
            <a:r>
              <a:rPr lang="it-IT" sz="2500" spc="265" dirty="0">
                <a:latin typeface="ApPTOS"/>
                <a:cs typeface="Times New Roman"/>
              </a:rPr>
              <a:t> </a:t>
            </a:r>
            <a:r>
              <a:rPr lang="it-IT" sz="2500" b="1" dirty="0">
                <a:latin typeface="ApPTOS"/>
                <a:cs typeface="Calibri"/>
              </a:rPr>
              <a:t>da</a:t>
            </a:r>
            <a:r>
              <a:rPr lang="it-IT" sz="2500" spc="250" dirty="0">
                <a:latin typeface="ApPTOS"/>
                <a:cs typeface="Times New Roman"/>
              </a:rPr>
              <a:t> </a:t>
            </a:r>
            <a:r>
              <a:rPr lang="it-IT" sz="2500" b="1" spc="250" dirty="0">
                <a:latin typeface="ApPTOS"/>
                <a:cs typeface="Times New Roman"/>
              </a:rPr>
              <a:t>organi sociali </a:t>
            </a:r>
            <a:r>
              <a:rPr lang="it-IT" sz="2800" b="1" u="sng" spc="260" dirty="0">
                <a:latin typeface="ApPTOS"/>
                <a:cs typeface="Times New Roman"/>
              </a:rPr>
              <a:t>(…non nascono ci diventano…)</a:t>
            </a:r>
            <a:br>
              <a:rPr lang="it-IT" sz="2500" spc="260" dirty="0">
                <a:latin typeface="ApPTOS"/>
                <a:cs typeface="Times New Roman"/>
              </a:rPr>
            </a:br>
            <a:endParaRPr lang="it-IT" sz="2500" dirty="0"/>
          </a:p>
        </p:txBody>
      </p:sp>
      <p:sp>
        <p:nvSpPr>
          <p:cNvPr id="3" name="Segnaposto piè di pagina 2">
            <a:extLst>
              <a:ext uri="{FF2B5EF4-FFF2-40B4-BE49-F238E27FC236}">
                <a16:creationId xmlns:a16="http://schemas.microsoft.com/office/drawing/2014/main" id="{10E4F889-5AA3-520B-1365-A4CC3F806D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425F87BA-169F-EF21-2942-8DC4E405CFFE}"/>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41</a:t>
            </a:fld>
            <a:endParaRPr lang="it-IT" sz="2400" b="0" strike="noStrike" spc="-1">
              <a:latin typeface="Times New Roman"/>
            </a:endParaRPr>
          </a:p>
        </p:txBody>
      </p:sp>
      <p:sp>
        <p:nvSpPr>
          <p:cNvPr id="6" name="CasellaDiTesto 5">
            <a:extLst>
              <a:ext uri="{FF2B5EF4-FFF2-40B4-BE49-F238E27FC236}">
                <a16:creationId xmlns:a16="http://schemas.microsoft.com/office/drawing/2014/main" id="{E0813E1A-8590-E562-15B9-AD8179BE652F}"/>
              </a:ext>
            </a:extLst>
          </p:cNvPr>
          <p:cNvSpPr txBox="1"/>
          <p:nvPr/>
        </p:nvSpPr>
        <p:spPr>
          <a:xfrm>
            <a:off x="184150" y="1017025"/>
            <a:ext cx="8547100" cy="4823949"/>
          </a:xfrm>
          <a:prstGeom prst="rect">
            <a:avLst/>
          </a:prstGeom>
          <a:solidFill>
            <a:schemeClr val="bg1"/>
          </a:solidFill>
        </p:spPr>
        <p:txBody>
          <a:bodyPr wrap="square">
            <a:spAutoFit/>
          </a:bodyPr>
          <a:lstStyle/>
          <a:p>
            <a:pPr marL="240665" marR="5080" indent="-228600" algn="just">
              <a:lnSpc>
                <a:spcPct val="107000"/>
              </a:lnSpc>
              <a:spcBef>
                <a:spcPts val="1810"/>
              </a:spcBef>
              <a:buFont typeface="Arial"/>
              <a:buChar char="•"/>
              <a:tabLst>
                <a:tab pos="240665" algn="l"/>
                <a:tab pos="241935" algn="l"/>
              </a:tabLst>
            </a:pPr>
            <a:r>
              <a:rPr lang="it-IT" sz="1800" b="1" dirty="0">
                <a:latin typeface="Calibri"/>
                <a:cs typeface="Calibri"/>
              </a:rPr>
              <a:t>Somma ricevuta non vincolata e successiva decisione di</a:t>
            </a:r>
            <a:r>
              <a:rPr lang="it-IT" sz="1800" spc="195" dirty="0">
                <a:latin typeface="Times New Roman"/>
                <a:cs typeface="Times New Roman"/>
              </a:rPr>
              <a:t> </a:t>
            </a:r>
            <a:r>
              <a:rPr lang="it-IT" sz="1800" b="1" dirty="0">
                <a:latin typeface="Calibri"/>
                <a:cs typeface="Calibri"/>
              </a:rPr>
              <a:t>vincolare</a:t>
            </a:r>
            <a:r>
              <a:rPr lang="it-IT" sz="1800" spc="180" dirty="0">
                <a:latin typeface="Times New Roman"/>
                <a:cs typeface="Times New Roman"/>
              </a:rPr>
              <a:t> </a:t>
            </a:r>
            <a:r>
              <a:rPr lang="it-IT" sz="1800" b="1" dirty="0">
                <a:latin typeface="Calibri"/>
                <a:cs typeface="Calibri"/>
              </a:rPr>
              <a:t>le</a:t>
            </a:r>
            <a:r>
              <a:rPr lang="it-IT" sz="1800" spc="175" dirty="0">
                <a:latin typeface="Times New Roman"/>
                <a:cs typeface="Times New Roman"/>
              </a:rPr>
              <a:t> </a:t>
            </a:r>
            <a:r>
              <a:rPr lang="it-IT" sz="1800" b="1" dirty="0">
                <a:latin typeface="Calibri"/>
                <a:cs typeface="Calibri"/>
              </a:rPr>
              <a:t>risorse</a:t>
            </a:r>
            <a:r>
              <a:rPr lang="it-IT" sz="1800" spc="190" dirty="0">
                <a:latin typeface="Times New Roman"/>
                <a:cs typeface="Times New Roman"/>
              </a:rPr>
              <a:t> </a:t>
            </a:r>
            <a:r>
              <a:rPr lang="it-IT" sz="1800" b="1" dirty="0">
                <a:latin typeface="Calibri"/>
                <a:cs typeface="Calibri"/>
              </a:rPr>
              <a:t>ricevute</a:t>
            </a:r>
            <a:r>
              <a:rPr lang="it-IT" sz="1800" spc="175" dirty="0">
                <a:latin typeface="Times New Roman"/>
                <a:cs typeface="Times New Roman"/>
              </a:rPr>
              <a:t> </a:t>
            </a:r>
            <a:r>
              <a:rPr lang="it-IT" sz="1800" b="1" dirty="0">
                <a:latin typeface="Calibri"/>
                <a:cs typeface="Calibri"/>
              </a:rPr>
              <a:t>a</a:t>
            </a:r>
            <a:r>
              <a:rPr lang="it-IT" sz="1800" spc="195" dirty="0">
                <a:latin typeface="Times New Roman"/>
                <a:cs typeface="Times New Roman"/>
              </a:rPr>
              <a:t> </a:t>
            </a:r>
            <a:r>
              <a:rPr lang="it-IT" sz="1800" b="1" dirty="0">
                <a:latin typeface="Calibri"/>
                <a:cs typeface="Calibri"/>
              </a:rPr>
              <a:t>progetti</a:t>
            </a:r>
            <a:r>
              <a:rPr lang="it-IT" sz="1800" spc="195" dirty="0">
                <a:latin typeface="Times New Roman"/>
                <a:cs typeface="Times New Roman"/>
              </a:rPr>
              <a:t> </a:t>
            </a:r>
            <a:r>
              <a:rPr lang="it-IT" sz="1800" b="1" spc="-10" dirty="0">
                <a:latin typeface="Calibri"/>
                <a:cs typeface="Calibri"/>
              </a:rPr>
              <a:t>specifici</a:t>
            </a:r>
            <a:r>
              <a:rPr lang="it-IT" sz="1800" spc="-10" dirty="0">
                <a:latin typeface="Times New Roman"/>
                <a:cs typeface="Times New Roman"/>
              </a:rPr>
              <a:t> </a:t>
            </a:r>
          </a:p>
          <a:p>
            <a:pPr marL="239395" marR="5080" indent="-227329" algn="just">
              <a:lnSpc>
                <a:spcPts val="1510"/>
              </a:lnSpc>
              <a:spcBef>
                <a:spcPts val="295"/>
              </a:spcBef>
              <a:buFont typeface="Arial"/>
              <a:buChar char="•"/>
              <a:tabLst>
                <a:tab pos="240665" algn="l"/>
              </a:tabLst>
            </a:pPr>
            <a:r>
              <a:rPr lang="it-IT" spc="-60" dirty="0">
                <a:latin typeface="ApPTOS"/>
                <a:cs typeface="Times New Roman"/>
              </a:rPr>
              <a:t>__________________________________</a:t>
            </a:r>
          </a:p>
          <a:p>
            <a:pPr marL="239395" marR="5080" indent="-227329" algn="just">
              <a:lnSpc>
                <a:spcPts val="1510"/>
              </a:lnSpc>
              <a:spcBef>
                <a:spcPts val="295"/>
              </a:spcBef>
              <a:buFont typeface="Arial"/>
              <a:buChar char="•"/>
              <a:tabLst>
                <a:tab pos="240665" algn="l"/>
              </a:tabLst>
            </a:pPr>
            <a:r>
              <a:rPr lang="it-IT" spc="455" dirty="0">
                <a:latin typeface="ApPTOS"/>
                <a:cs typeface="Calibri"/>
              </a:rPr>
              <a:t>    					 dare    	     avere</a:t>
            </a:r>
          </a:p>
          <a:p>
            <a:pPr marL="239395" marR="5080" indent="-227329" algn="just">
              <a:lnSpc>
                <a:spcPts val="1510"/>
              </a:lnSpc>
              <a:spcBef>
                <a:spcPts val="295"/>
              </a:spcBef>
              <a:buFont typeface="Arial"/>
              <a:buChar char="•"/>
              <a:tabLst>
                <a:tab pos="240665" algn="l"/>
              </a:tabLst>
            </a:pPr>
            <a:r>
              <a:rPr lang="it-IT" spc="-10" dirty="0">
                <a:latin typeface="Calibri"/>
                <a:cs typeface="Calibri"/>
              </a:rPr>
              <a:t>C IV) disponibilità liquide 			€ 1.000(SP)</a:t>
            </a:r>
          </a:p>
          <a:p>
            <a:pPr marL="239395" marR="5080" indent="-227329" algn="just">
              <a:lnSpc>
                <a:spcPts val="1510"/>
              </a:lnSpc>
              <a:spcBef>
                <a:spcPts val="295"/>
              </a:spcBef>
              <a:buFont typeface="Arial"/>
              <a:buChar char="•"/>
              <a:tabLst>
                <a:tab pos="240665" algn="l"/>
              </a:tabLst>
            </a:pPr>
            <a:r>
              <a:rPr lang="it-IT" spc="-10" dirty="0">
                <a:latin typeface="Calibri"/>
                <a:cs typeface="Calibri"/>
              </a:rPr>
              <a:t>A4) Erogazioni liberali 					€ 1.0000</a:t>
            </a:r>
            <a:r>
              <a:rPr lang="it-IT" spc="-10" dirty="0">
                <a:highlight>
                  <a:srgbClr val="FFFF00"/>
                </a:highlight>
                <a:latin typeface="Calibri"/>
                <a:cs typeface="Calibri"/>
              </a:rPr>
              <a:t>(RG)</a:t>
            </a:r>
          </a:p>
          <a:p>
            <a:pPr marL="239395" marR="5080" indent="-227329" algn="just">
              <a:lnSpc>
                <a:spcPts val="1510"/>
              </a:lnSpc>
              <a:spcBef>
                <a:spcPts val="295"/>
              </a:spcBef>
              <a:buFont typeface="Arial"/>
              <a:buChar char="•"/>
              <a:tabLst>
                <a:tab pos="240665" algn="l"/>
              </a:tabLst>
            </a:pPr>
            <a:r>
              <a:rPr lang="it-IT" spc="-60" dirty="0">
                <a:latin typeface="ApPTOS"/>
                <a:cs typeface="Times New Roman"/>
              </a:rPr>
              <a:t>__________________________________</a:t>
            </a:r>
          </a:p>
          <a:p>
            <a:pPr marL="240665" marR="5080" indent="-228600" algn="just">
              <a:lnSpc>
                <a:spcPct val="107000"/>
              </a:lnSpc>
              <a:spcBef>
                <a:spcPts val="1810"/>
              </a:spcBef>
              <a:buFont typeface="Arial"/>
              <a:buChar char="•"/>
              <a:tabLst>
                <a:tab pos="240665" algn="l"/>
                <a:tab pos="241935" algn="l"/>
              </a:tabLst>
            </a:pPr>
            <a:r>
              <a:rPr lang="it-IT" sz="1800" spc="-10" dirty="0">
                <a:latin typeface="Times New Roman"/>
                <a:cs typeface="Times New Roman"/>
              </a:rPr>
              <a:t>In seguito alla decisione:</a:t>
            </a:r>
          </a:p>
          <a:p>
            <a:pPr marL="240665" marR="5080" indent="-228600" algn="just">
              <a:lnSpc>
                <a:spcPct val="107000"/>
              </a:lnSpc>
              <a:spcBef>
                <a:spcPts val="1810"/>
              </a:spcBef>
              <a:buFont typeface="Arial"/>
              <a:buChar char="•"/>
              <a:tabLst>
                <a:tab pos="240665" algn="l"/>
                <a:tab pos="241935" algn="l"/>
              </a:tabLst>
            </a:pPr>
            <a:r>
              <a:rPr lang="it-IT" sz="1800" dirty="0">
                <a:latin typeface="Calibri"/>
                <a:cs typeface="Calibri"/>
              </a:rPr>
              <a:t>A9)</a:t>
            </a:r>
            <a:r>
              <a:rPr lang="it-IT" sz="1800" dirty="0">
                <a:latin typeface="Times New Roman"/>
                <a:cs typeface="Times New Roman"/>
              </a:rPr>
              <a:t> </a:t>
            </a:r>
            <a:r>
              <a:rPr lang="it-IT" sz="1800" spc="-10" dirty="0">
                <a:latin typeface="Calibri"/>
                <a:cs typeface="Calibri"/>
              </a:rPr>
              <a:t>“Accantonamento</a:t>
            </a:r>
            <a:r>
              <a:rPr lang="it-IT" sz="1800" spc="5" dirty="0">
                <a:latin typeface="Times New Roman"/>
                <a:cs typeface="Times New Roman"/>
              </a:rPr>
              <a:t> </a:t>
            </a:r>
            <a:r>
              <a:rPr lang="it-IT" sz="1800" dirty="0">
                <a:latin typeface="Calibri"/>
                <a:cs typeface="Calibri"/>
              </a:rPr>
              <a:t>a</a:t>
            </a:r>
            <a:r>
              <a:rPr lang="it-IT" sz="1800" spc="15" dirty="0">
                <a:latin typeface="Times New Roman"/>
                <a:cs typeface="Times New Roman"/>
              </a:rPr>
              <a:t> </a:t>
            </a:r>
            <a:r>
              <a:rPr lang="it-IT" sz="1800" dirty="0" err="1">
                <a:latin typeface="Calibri"/>
                <a:cs typeface="Calibri"/>
              </a:rPr>
              <a:t>ris</a:t>
            </a:r>
            <a:r>
              <a:rPr lang="it-IT" sz="1800" dirty="0">
                <a:latin typeface="Calibri"/>
                <a:cs typeface="Calibri"/>
              </a:rPr>
              <a:t>.</a:t>
            </a:r>
            <a:r>
              <a:rPr lang="it-IT" sz="1800" spc="10" dirty="0">
                <a:latin typeface="Times New Roman"/>
                <a:cs typeface="Times New Roman"/>
              </a:rPr>
              <a:t> </a:t>
            </a:r>
            <a:r>
              <a:rPr lang="it-IT" sz="1800" dirty="0">
                <a:latin typeface="Calibri"/>
                <a:cs typeface="Calibri"/>
              </a:rPr>
              <a:t>vincolata</a:t>
            </a:r>
            <a:r>
              <a:rPr lang="it-IT" sz="1800" spc="10" dirty="0">
                <a:latin typeface="Times New Roman"/>
                <a:cs typeface="Times New Roman"/>
              </a:rPr>
              <a:t> </a:t>
            </a:r>
            <a:r>
              <a:rPr lang="it-IT" sz="1800" dirty="0">
                <a:latin typeface="Calibri"/>
                <a:cs typeface="Calibri"/>
              </a:rPr>
              <a:t>per</a:t>
            </a:r>
            <a:r>
              <a:rPr lang="it-IT" sz="1800" dirty="0">
                <a:latin typeface="Times New Roman"/>
                <a:cs typeface="Times New Roman"/>
              </a:rPr>
              <a:t> 					</a:t>
            </a:r>
            <a:br>
              <a:rPr lang="it-IT" dirty="0">
                <a:latin typeface="Times New Roman"/>
                <a:cs typeface="Times New Roman"/>
              </a:rPr>
            </a:br>
            <a:r>
              <a:rPr lang="it-IT" sz="1800" dirty="0">
                <a:latin typeface="Calibri"/>
                <a:cs typeface="Calibri"/>
              </a:rPr>
              <a:t>decisione</a:t>
            </a:r>
            <a:r>
              <a:rPr lang="it-IT" sz="1800" spc="5" dirty="0">
                <a:latin typeface="Times New Roman"/>
                <a:cs typeface="Times New Roman"/>
              </a:rPr>
              <a:t> </a:t>
            </a:r>
            <a:r>
              <a:rPr lang="it-IT" sz="1800" spc="-10" dirty="0">
                <a:latin typeface="Calibri"/>
                <a:cs typeface="Calibri"/>
              </a:rPr>
              <a:t>degli</a:t>
            </a:r>
            <a:r>
              <a:rPr lang="it-IT" sz="1800" spc="-10" dirty="0">
                <a:latin typeface="Times New Roman"/>
                <a:cs typeface="Times New Roman"/>
              </a:rPr>
              <a:t> </a:t>
            </a:r>
            <a:r>
              <a:rPr lang="it-IT" sz="1800" dirty="0">
                <a:latin typeface="Calibri"/>
                <a:cs typeface="Calibri"/>
              </a:rPr>
              <a:t>organi</a:t>
            </a:r>
            <a:r>
              <a:rPr lang="it-IT" sz="1800" spc="185" dirty="0">
                <a:latin typeface="Times New Roman"/>
                <a:cs typeface="Times New Roman"/>
              </a:rPr>
              <a:t> </a:t>
            </a:r>
            <a:r>
              <a:rPr lang="it-IT" sz="1800" dirty="0">
                <a:latin typeface="Calibri"/>
                <a:cs typeface="Calibri"/>
              </a:rPr>
              <a:t>istituzionali”						</a:t>
            </a:r>
            <a:r>
              <a:rPr lang="it-IT" sz="1800" spc="200" dirty="0">
                <a:latin typeface="Times New Roman"/>
                <a:cs typeface="Times New Roman"/>
              </a:rPr>
              <a:t> </a:t>
            </a:r>
            <a:br>
              <a:rPr lang="it-IT" sz="1800" spc="200" dirty="0">
                <a:latin typeface="Times New Roman"/>
                <a:cs typeface="Times New Roman"/>
              </a:rPr>
            </a:br>
            <a:r>
              <a:rPr lang="it-IT" sz="1800" dirty="0">
                <a:latin typeface="Calibri"/>
                <a:cs typeface="Calibri"/>
              </a:rPr>
              <a:t>(oppure</a:t>
            </a:r>
            <a:r>
              <a:rPr lang="it-IT" sz="1800" spc="190" dirty="0">
                <a:latin typeface="Times New Roman"/>
                <a:cs typeface="Times New Roman"/>
              </a:rPr>
              <a:t> </a:t>
            </a:r>
            <a:r>
              <a:rPr lang="it-IT" sz="1800" dirty="0">
                <a:latin typeface="Calibri"/>
                <a:cs typeface="Calibri"/>
              </a:rPr>
              <a:t>E8)</a:t>
            </a:r>
            <a:r>
              <a:rPr lang="it-IT" sz="1800" spc="195" dirty="0">
                <a:latin typeface="Times New Roman"/>
                <a:cs typeface="Times New Roman"/>
              </a:rPr>
              <a:t> </a:t>
            </a:r>
            <a:r>
              <a:rPr lang="it-IT" sz="1800" dirty="0">
                <a:latin typeface="Calibri"/>
                <a:cs typeface="Calibri"/>
              </a:rPr>
              <a:t>“Accantonamento</a:t>
            </a:r>
            <a:r>
              <a:rPr lang="it-IT" sz="1800" spc="185" dirty="0">
                <a:latin typeface="Times New Roman"/>
                <a:cs typeface="Times New Roman"/>
              </a:rPr>
              <a:t> </a:t>
            </a:r>
            <a:r>
              <a:rPr lang="it-IT" sz="1800" dirty="0">
                <a:latin typeface="Calibri"/>
                <a:cs typeface="Calibri"/>
              </a:rPr>
              <a:t>a</a:t>
            </a:r>
            <a:r>
              <a:rPr lang="it-IT" sz="1800" spc="185" dirty="0">
                <a:latin typeface="Times New Roman"/>
                <a:cs typeface="Times New Roman"/>
              </a:rPr>
              <a:t> </a:t>
            </a:r>
            <a:r>
              <a:rPr lang="it-IT" sz="1800" dirty="0" err="1">
                <a:latin typeface="Calibri"/>
                <a:cs typeface="Calibri"/>
              </a:rPr>
              <a:t>ris</a:t>
            </a:r>
            <a:r>
              <a:rPr lang="it-IT" sz="1800" dirty="0">
                <a:latin typeface="Calibri"/>
                <a:cs typeface="Calibri"/>
              </a:rPr>
              <a:t>. 					</a:t>
            </a:r>
            <a:br>
              <a:rPr lang="it-IT" sz="1800" dirty="0">
                <a:latin typeface="Calibri"/>
                <a:cs typeface="Calibri"/>
              </a:rPr>
            </a:br>
            <a:r>
              <a:rPr lang="it-IT" sz="1800" dirty="0">
                <a:latin typeface="Calibri"/>
                <a:cs typeface="Calibri"/>
              </a:rPr>
              <a:t>vincolata</a:t>
            </a:r>
            <a:r>
              <a:rPr lang="it-IT" sz="1800" spc="190" dirty="0">
                <a:latin typeface="Times New Roman"/>
                <a:cs typeface="Times New Roman"/>
              </a:rPr>
              <a:t> </a:t>
            </a:r>
            <a:r>
              <a:rPr lang="it-IT" sz="1800" dirty="0">
                <a:latin typeface="Calibri"/>
                <a:cs typeface="Calibri"/>
              </a:rPr>
              <a:t>per</a:t>
            </a:r>
            <a:r>
              <a:rPr lang="it-IT" sz="1800" spc="175" dirty="0">
                <a:latin typeface="Times New Roman"/>
                <a:cs typeface="Times New Roman"/>
              </a:rPr>
              <a:t> </a:t>
            </a:r>
            <a:r>
              <a:rPr lang="it-IT" sz="1800" dirty="0">
                <a:latin typeface="Calibri"/>
                <a:cs typeface="Calibri"/>
              </a:rPr>
              <a:t>decisione</a:t>
            </a:r>
            <a:r>
              <a:rPr lang="it-IT" sz="1800" spc="185" dirty="0">
                <a:latin typeface="Times New Roman"/>
                <a:cs typeface="Times New Roman"/>
              </a:rPr>
              <a:t> </a:t>
            </a:r>
            <a:r>
              <a:rPr lang="it-IT" sz="1800" spc="-10" dirty="0" err="1">
                <a:latin typeface="Calibri"/>
                <a:cs typeface="Calibri"/>
              </a:rPr>
              <a:t>oo</a:t>
            </a:r>
            <a:r>
              <a:rPr lang="it-IT" sz="1800" spc="-10" dirty="0">
                <a:latin typeface="Calibri"/>
                <a:cs typeface="Calibri"/>
              </a:rPr>
              <a:t>. </a:t>
            </a:r>
            <a:r>
              <a:rPr lang="it-IT" sz="1800" dirty="0" err="1">
                <a:latin typeface="Calibri"/>
                <a:cs typeface="Calibri"/>
              </a:rPr>
              <a:t>Ii</a:t>
            </a:r>
            <a:r>
              <a:rPr lang="it-IT" sz="1800" dirty="0">
                <a:latin typeface="Calibri"/>
                <a:cs typeface="Calibri"/>
              </a:rPr>
              <a:t>.”</a:t>
            </a:r>
            <a:r>
              <a:rPr lang="it-IT" sz="1800" spc="250" dirty="0">
                <a:latin typeface="Times New Roman"/>
                <a:cs typeface="Times New Roman"/>
              </a:rPr>
              <a:t> 	</a:t>
            </a:r>
            <a:r>
              <a:rPr lang="it-IT" spc="-10" dirty="0">
                <a:latin typeface="Calibri"/>
                <a:cs typeface="Calibri"/>
              </a:rPr>
              <a:t>	€1.000,00 (RG)</a:t>
            </a:r>
          </a:p>
          <a:p>
            <a:pPr marL="240665" marR="5080" indent="-228600" algn="just">
              <a:lnSpc>
                <a:spcPct val="107000"/>
              </a:lnSpc>
              <a:spcBef>
                <a:spcPts val="1810"/>
              </a:spcBef>
              <a:buFont typeface="Arial"/>
              <a:buChar char="•"/>
              <a:tabLst>
                <a:tab pos="240665" algn="l"/>
                <a:tab pos="241935" algn="l"/>
              </a:tabLst>
            </a:pPr>
            <a:r>
              <a:rPr lang="it-IT" spc="-10" dirty="0">
                <a:latin typeface="Calibri"/>
                <a:cs typeface="Calibri"/>
              </a:rPr>
              <a:t>AII 2) “</a:t>
            </a:r>
            <a:r>
              <a:rPr lang="it-IT" spc="-10" dirty="0" err="1">
                <a:latin typeface="Calibri"/>
                <a:cs typeface="Calibri"/>
              </a:rPr>
              <a:t>Ris</a:t>
            </a:r>
            <a:r>
              <a:rPr lang="it-IT" spc="-10" dirty="0">
                <a:latin typeface="Calibri"/>
                <a:cs typeface="Calibri"/>
              </a:rPr>
              <a:t>. vincolata per decisione degli </a:t>
            </a:r>
            <a:r>
              <a:rPr lang="it-IT" spc="-10" dirty="0" err="1">
                <a:latin typeface="Calibri"/>
                <a:cs typeface="Calibri"/>
              </a:rPr>
              <a:t>oo</a:t>
            </a:r>
            <a:r>
              <a:rPr lang="it-IT" spc="-10" dirty="0">
                <a:latin typeface="Calibri"/>
                <a:cs typeface="Calibri"/>
              </a:rPr>
              <a:t>. ii”		      	€ 1.000,00  (SP)</a:t>
            </a:r>
          </a:p>
          <a:p>
            <a:pPr marL="240665" marR="5080" indent="-228600" algn="just">
              <a:lnSpc>
                <a:spcPct val="107000"/>
              </a:lnSpc>
              <a:spcBef>
                <a:spcPts val="1795"/>
              </a:spcBef>
              <a:buFont typeface="Arial"/>
              <a:buChar char="•"/>
              <a:tabLst>
                <a:tab pos="240665" algn="l"/>
                <a:tab pos="241935" algn="l"/>
              </a:tabLst>
            </a:pPr>
            <a:r>
              <a:rPr lang="it-IT" spc="-10" dirty="0">
                <a:latin typeface="Calibri"/>
                <a:cs typeface="Calibri"/>
              </a:rPr>
              <a:t>Al verificarsi del «vincolo», il rilascio della riserva:</a:t>
            </a:r>
          </a:p>
        </p:txBody>
      </p:sp>
    </p:spTree>
    <p:extLst>
      <p:ext uri="{BB962C8B-B14F-4D97-AF65-F5344CB8AC3E}">
        <p14:creationId xmlns:p14="http://schemas.microsoft.com/office/powerpoint/2010/main" val="3373305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EC47B-CB74-96A0-8843-2BAF26804177}"/>
              </a:ext>
            </a:extLst>
          </p:cNvPr>
          <p:cNvSpPr>
            <a:spLocks noGrp="1"/>
          </p:cNvSpPr>
          <p:nvPr>
            <p:ph type="title"/>
          </p:nvPr>
        </p:nvSpPr>
        <p:spPr>
          <a:xfrm>
            <a:off x="787400" y="-551596"/>
            <a:ext cx="7543800" cy="1450757"/>
          </a:xfrm>
        </p:spPr>
        <p:txBody>
          <a:bodyPr>
            <a:normAutofit/>
          </a:bodyPr>
          <a:lstStyle/>
          <a:p>
            <a:r>
              <a:rPr lang="it-IT" sz="2500" dirty="0">
                <a:latin typeface="ApPTOS"/>
                <a:cs typeface="Calibri"/>
              </a:rPr>
              <a:t>Le</a:t>
            </a:r>
            <a:r>
              <a:rPr lang="it-IT" sz="2500" spc="254" dirty="0">
                <a:latin typeface="ApPTOS"/>
                <a:cs typeface="Times New Roman"/>
              </a:rPr>
              <a:t> </a:t>
            </a:r>
            <a:r>
              <a:rPr lang="it-IT" sz="2500" b="1" dirty="0">
                <a:latin typeface="ApPTOS"/>
                <a:cs typeface="Calibri"/>
              </a:rPr>
              <a:t>erogazioni</a:t>
            </a:r>
            <a:r>
              <a:rPr lang="it-IT" sz="2500" spc="265" dirty="0">
                <a:latin typeface="ApPTOS"/>
                <a:cs typeface="Times New Roman"/>
              </a:rPr>
              <a:t> </a:t>
            </a:r>
            <a:r>
              <a:rPr lang="it-IT" sz="2500" b="1" dirty="0">
                <a:latin typeface="ApPTOS"/>
                <a:cs typeface="Calibri"/>
              </a:rPr>
              <a:t>liberali</a:t>
            </a:r>
            <a:r>
              <a:rPr lang="it-IT" sz="2500" spc="265" dirty="0">
                <a:latin typeface="ApPTOS"/>
                <a:cs typeface="Times New Roman"/>
              </a:rPr>
              <a:t> </a:t>
            </a:r>
            <a:r>
              <a:rPr lang="it-IT" sz="2500" b="1" dirty="0">
                <a:latin typeface="ApPTOS"/>
                <a:cs typeface="Calibri"/>
              </a:rPr>
              <a:t>vincolate</a:t>
            </a:r>
            <a:r>
              <a:rPr lang="it-IT" sz="2500" spc="265" dirty="0">
                <a:latin typeface="ApPTOS"/>
                <a:cs typeface="Times New Roman"/>
              </a:rPr>
              <a:t> </a:t>
            </a:r>
            <a:r>
              <a:rPr lang="it-IT" sz="2500" b="1" dirty="0">
                <a:latin typeface="ApPTOS"/>
                <a:cs typeface="Calibri"/>
              </a:rPr>
              <a:t>da</a:t>
            </a:r>
            <a:r>
              <a:rPr lang="it-IT" sz="2500" spc="250" dirty="0">
                <a:latin typeface="ApPTOS"/>
                <a:cs typeface="Times New Roman"/>
              </a:rPr>
              <a:t> </a:t>
            </a:r>
            <a:r>
              <a:rPr lang="it-IT" sz="2500" b="1" spc="250" dirty="0">
                <a:latin typeface="ApPTOS"/>
                <a:cs typeface="Times New Roman"/>
              </a:rPr>
              <a:t>organi sociali</a:t>
            </a:r>
            <a:br>
              <a:rPr lang="it-IT" sz="2500" spc="260" dirty="0">
                <a:latin typeface="ApPTOS"/>
                <a:cs typeface="Times New Roman"/>
              </a:rPr>
            </a:br>
            <a:endParaRPr lang="it-IT" sz="2500" dirty="0"/>
          </a:p>
        </p:txBody>
      </p:sp>
      <p:sp>
        <p:nvSpPr>
          <p:cNvPr id="3" name="Segnaposto piè di pagina 2">
            <a:extLst>
              <a:ext uri="{FF2B5EF4-FFF2-40B4-BE49-F238E27FC236}">
                <a16:creationId xmlns:a16="http://schemas.microsoft.com/office/drawing/2014/main" id="{10E4F889-5AA3-520B-1365-A4CC3F806D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425F87BA-169F-EF21-2942-8DC4E405CFFE}"/>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42</a:t>
            </a:fld>
            <a:endParaRPr lang="it-IT" sz="2400" b="0" strike="noStrike" spc="-1">
              <a:latin typeface="Times New Roman"/>
            </a:endParaRPr>
          </a:p>
        </p:txBody>
      </p:sp>
      <p:sp>
        <p:nvSpPr>
          <p:cNvPr id="6" name="CasellaDiTesto 5">
            <a:extLst>
              <a:ext uri="{FF2B5EF4-FFF2-40B4-BE49-F238E27FC236}">
                <a16:creationId xmlns:a16="http://schemas.microsoft.com/office/drawing/2014/main" id="{E0813E1A-8590-E562-15B9-AD8179BE652F}"/>
              </a:ext>
            </a:extLst>
          </p:cNvPr>
          <p:cNvSpPr txBox="1"/>
          <p:nvPr/>
        </p:nvSpPr>
        <p:spPr>
          <a:xfrm>
            <a:off x="184150" y="806261"/>
            <a:ext cx="8547100" cy="3075586"/>
          </a:xfrm>
          <a:prstGeom prst="rect">
            <a:avLst/>
          </a:prstGeom>
          <a:solidFill>
            <a:schemeClr val="bg1"/>
          </a:solidFill>
        </p:spPr>
        <p:txBody>
          <a:bodyPr wrap="square">
            <a:spAutoFit/>
          </a:bodyPr>
          <a:lstStyle/>
          <a:p>
            <a:pPr marL="240665" marR="5080" indent="-228600" algn="just">
              <a:lnSpc>
                <a:spcPct val="107000"/>
              </a:lnSpc>
              <a:spcBef>
                <a:spcPts val="1810"/>
              </a:spcBef>
              <a:buFont typeface="Arial"/>
              <a:buChar char="•"/>
              <a:tabLst>
                <a:tab pos="240665" algn="l"/>
                <a:tab pos="241935" algn="l"/>
              </a:tabLst>
            </a:pPr>
            <a:r>
              <a:rPr lang="it-IT" spc="-1" dirty="0">
                <a:solidFill>
                  <a:srgbClr val="000000"/>
                </a:solidFill>
                <a:latin typeface="Aptos" panose="020B0004020202020204" pitchFamily="34" charset="0"/>
              </a:rPr>
              <a:t>Al momento dell’utilizzo della somma vincolata… si gira la riserva al rendiconto gestionale:</a:t>
            </a:r>
          </a:p>
          <a:p>
            <a:pPr marL="240665" marR="5080" indent="-228600" algn="just">
              <a:lnSpc>
                <a:spcPct val="107000"/>
              </a:lnSpc>
              <a:spcBef>
                <a:spcPts val="1810"/>
              </a:spcBef>
              <a:buFont typeface="Arial"/>
              <a:buChar char="•"/>
              <a:tabLst>
                <a:tab pos="240665" algn="l"/>
                <a:tab pos="241935" algn="l"/>
              </a:tabLst>
            </a:pPr>
            <a:endParaRPr lang="it-IT" spc="455" dirty="0">
              <a:latin typeface="ApPTOS"/>
              <a:cs typeface="Calibri"/>
            </a:endParaRPr>
          </a:p>
          <a:p>
            <a:pPr marL="240665" marR="5080" indent="-228600" algn="just">
              <a:lnSpc>
                <a:spcPct val="107000"/>
              </a:lnSpc>
              <a:spcBef>
                <a:spcPts val="1810"/>
              </a:spcBef>
              <a:buFont typeface="Arial"/>
              <a:buChar char="•"/>
              <a:tabLst>
                <a:tab pos="240665" algn="l"/>
                <a:tab pos="241935" algn="l"/>
              </a:tabLst>
            </a:pPr>
            <a:r>
              <a:rPr lang="it-IT" spc="455" dirty="0">
                <a:latin typeface="ApPTOS"/>
                <a:cs typeface="Calibri"/>
              </a:rPr>
              <a:t>   					      dare    	     avere</a:t>
            </a:r>
          </a:p>
          <a:p>
            <a:pPr marL="240665" marR="5080" indent="-228600" algn="just">
              <a:lnSpc>
                <a:spcPct val="107000"/>
              </a:lnSpc>
              <a:spcBef>
                <a:spcPts val="1810"/>
              </a:spcBef>
              <a:buFont typeface="Arial"/>
              <a:buChar char="•"/>
              <a:tabLst>
                <a:tab pos="240665" algn="l"/>
                <a:tab pos="241935" algn="l"/>
              </a:tabLst>
            </a:pPr>
            <a:r>
              <a:rPr lang="it-IT" sz="1800" dirty="0">
                <a:latin typeface="Calibri"/>
                <a:cs typeface="Calibri"/>
              </a:rPr>
              <a:t>AII</a:t>
            </a:r>
            <a:r>
              <a:rPr lang="it-IT" sz="1800" spc="360" dirty="0">
                <a:latin typeface="Times New Roman"/>
                <a:cs typeface="Times New Roman"/>
              </a:rPr>
              <a:t> </a:t>
            </a:r>
            <a:r>
              <a:rPr lang="it-IT" sz="1800" dirty="0">
                <a:latin typeface="Calibri"/>
                <a:cs typeface="Calibri"/>
              </a:rPr>
              <a:t>2)</a:t>
            </a:r>
            <a:r>
              <a:rPr lang="it-IT" sz="1800" spc="360" dirty="0">
                <a:latin typeface="Times New Roman"/>
                <a:cs typeface="Times New Roman"/>
              </a:rPr>
              <a:t> </a:t>
            </a:r>
            <a:r>
              <a:rPr lang="it-IT" sz="1800" dirty="0">
                <a:latin typeface="Calibri"/>
                <a:cs typeface="Calibri"/>
              </a:rPr>
              <a:t>“</a:t>
            </a:r>
            <a:r>
              <a:rPr lang="it-IT" sz="1800" dirty="0" err="1">
                <a:latin typeface="Calibri"/>
                <a:cs typeface="Calibri"/>
              </a:rPr>
              <a:t>Ris</a:t>
            </a:r>
            <a:r>
              <a:rPr lang="it-IT" sz="1800" dirty="0">
                <a:latin typeface="Calibri"/>
                <a:cs typeface="Calibri"/>
              </a:rPr>
              <a:t>. vincolata</a:t>
            </a:r>
            <a:r>
              <a:rPr lang="it-IT" sz="1800" spc="365" dirty="0">
                <a:latin typeface="Times New Roman"/>
                <a:cs typeface="Times New Roman"/>
              </a:rPr>
              <a:t> </a:t>
            </a:r>
            <a:r>
              <a:rPr lang="it-IT" sz="1800" spc="-25" dirty="0">
                <a:latin typeface="Calibri"/>
                <a:cs typeface="Calibri"/>
              </a:rPr>
              <a:t>per</a:t>
            </a:r>
            <a:r>
              <a:rPr lang="it-IT" sz="1800" spc="-25" dirty="0">
                <a:latin typeface="Times New Roman"/>
                <a:cs typeface="Times New Roman"/>
              </a:rPr>
              <a:t> </a:t>
            </a:r>
            <a:r>
              <a:rPr lang="it-IT" sz="1800" dirty="0">
                <a:latin typeface="Calibri"/>
                <a:cs typeface="Calibri"/>
              </a:rPr>
              <a:t>decisione</a:t>
            </a:r>
            <a:r>
              <a:rPr lang="it-IT" sz="1800" spc="-55" dirty="0">
                <a:latin typeface="Times New Roman"/>
                <a:cs typeface="Times New Roman"/>
              </a:rPr>
              <a:t> </a:t>
            </a:r>
            <a:r>
              <a:rPr lang="it-IT" sz="1800" dirty="0">
                <a:latin typeface="Calibri"/>
                <a:cs typeface="Calibri"/>
              </a:rPr>
              <a:t>degli</a:t>
            </a:r>
            <a:r>
              <a:rPr lang="it-IT" sz="1800" spc="-80" dirty="0">
                <a:latin typeface="Times New Roman"/>
                <a:cs typeface="Times New Roman"/>
              </a:rPr>
              <a:t> </a:t>
            </a:r>
            <a:r>
              <a:rPr lang="it-IT" sz="1800" spc="-10" dirty="0" err="1">
                <a:latin typeface="Calibri"/>
                <a:cs typeface="Calibri"/>
              </a:rPr>
              <a:t>oo</a:t>
            </a:r>
            <a:r>
              <a:rPr lang="it-IT" sz="1800" spc="-10" dirty="0">
                <a:latin typeface="Calibri"/>
                <a:cs typeface="Calibri"/>
              </a:rPr>
              <a:t>. ii”  € 1.000,00 (S.P.)</a:t>
            </a:r>
            <a:endParaRPr lang="it-IT" sz="1800" dirty="0">
              <a:latin typeface="Calibri"/>
              <a:cs typeface="Calibri"/>
            </a:endParaRPr>
          </a:p>
          <a:p>
            <a:pPr marL="240665" marR="5080" indent="-228600" algn="just">
              <a:lnSpc>
                <a:spcPct val="107000"/>
              </a:lnSpc>
              <a:spcBef>
                <a:spcPts val="1795"/>
              </a:spcBef>
              <a:buFont typeface="Arial"/>
              <a:buChar char="•"/>
              <a:tabLst>
                <a:tab pos="240665" algn="l"/>
                <a:tab pos="241935" algn="l"/>
              </a:tabLst>
            </a:pPr>
            <a:r>
              <a:rPr lang="it-IT" sz="1800" dirty="0">
                <a:latin typeface="Calibri"/>
                <a:cs typeface="Calibri"/>
              </a:rPr>
              <a:t>A10) Utilizzo riserva vincolata				      € 1.000,00 (RG)</a:t>
            </a:r>
            <a:br>
              <a:rPr lang="it-IT" dirty="0">
                <a:latin typeface="Calibri"/>
                <a:cs typeface="Calibri"/>
              </a:rPr>
            </a:br>
            <a:r>
              <a:rPr lang="it-IT" sz="1800" dirty="0">
                <a:latin typeface="Calibri"/>
                <a:cs typeface="Calibri"/>
              </a:rPr>
              <a:t>(oppure</a:t>
            </a:r>
            <a:r>
              <a:rPr lang="it-IT" sz="1800" spc="-30" dirty="0">
                <a:latin typeface="Times New Roman"/>
                <a:cs typeface="Times New Roman"/>
              </a:rPr>
              <a:t> </a:t>
            </a:r>
            <a:r>
              <a:rPr lang="it-IT" sz="1800" dirty="0">
                <a:latin typeface="Calibri"/>
                <a:cs typeface="Calibri"/>
              </a:rPr>
              <a:t>E9)</a:t>
            </a:r>
            <a:r>
              <a:rPr lang="it-IT" sz="1800" spc="-40" dirty="0">
                <a:latin typeface="Times New Roman"/>
                <a:cs typeface="Times New Roman"/>
              </a:rPr>
              <a:t> </a:t>
            </a:r>
            <a:r>
              <a:rPr lang="it-IT" sz="1800" spc="-10" dirty="0">
                <a:latin typeface="Calibri"/>
                <a:cs typeface="Calibri"/>
              </a:rPr>
              <a:t>“Utilizzo</a:t>
            </a:r>
            <a:r>
              <a:rPr lang="it-IT" sz="1800" spc="-35" dirty="0">
                <a:latin typeface="Times New Roman"/>
                <a:cs typeface="Times New Roman"/>
              </a:rPr>
              <a:t> </a:t>
            </a:r>
            <a:r>
              <a:rPr lang="it-IT" sz="1800" dirty="0" err="1">
                <a:latin typeface="Calibri"/>
                <a:cs typeface="Calibri"/>
              </a:rPr>
              <a:t>ris</a:t>
            </a:r>
            <a:r>
              <a:rPr lang="it-IT" sz="1800" dirty="0">
                <a:latin typeface="Calibri"/>
                <a:cs typeface="Calibri"/>
              </a:rPr>
              <a:t>.</a:t>
            </a:r>
            <a:r>
              <a:rPr lang="it-IT" sz="1800" spc="-30" dirty="0">
                <a:latin typeface="Times New Roman"/>
                <a:cs typeface="Times New Roman"/>
              </a:rPr>
              <a:t> </a:t>
            </a:r>
            <a:r>
              <a:rPr lang="it-IT" sz="1800" spc="-10" dirty="0">
                <a:latin typeface="Calibri"/>
                <a:cs typeface="Calibri"/>
              </a:rPr>
              <a:t>Vinc. </a:t>
            </a:r>
            <a:r>
              <a:rPr lang="it-IT" sz="1800" dirty="0">
                <a:latin typeface="Calibri"/>
                <a:cs typeface="Calibri"/>
              </a:rPr>
              <a:t>decisione</a:t>
            </a:r>
            <a:r>
              <a:rPr lang="it-IT" sz="1800" spc="-50" dirty="0">
                <a:latin typeface="Times New Roman"/>
                <a:cs typeface="Times New Roman"/>
              </a:rPr>
              <a:t> </a:t>
            </a:r>
            <a:r>
              <a:rPr lang="it-IT" sz="1800" dirty="0">
                <a:latin typeface="Calibri"/>
                <a:cs typeface="Calibri"/>
              </a:rPr>
              <a:t>degli</a:t>
            </a:r>
            <a:r>
              <a:rPr lang="it-IT" sz="1800" spc="-40" dirty="0">
                <a:latin typeface="Times New Roman"/>
                <a:cs typeface="Times New Roman"/>
              </a:rPr>
              <a:t> </a:t>
            </a:r>
            <a:r>
              <a:rPr lang="it-IT" sz="1800" spc="-10" dirty="0" err="1">
                <a:latin typeface="Calibri"/>
                <a:cs typeface="Calibri"/>
              </a:rPr>
              <a:t>oo</a:t>
            </a:r>
            <a:r>
              <a:rPr lang="it-IT" sz="1800" spc="-55" dirty="0">
                <a:latin typeface="Times New Roman"/>
                <a:cs typeface="Times New Roman"/>
              </a:rPr>
              <a:t> </a:t>
            </a:r>
            <a:r>
              <a:rPr lang="it-IT" sz="1800" spc="-10" dirty="0">
                <a:latin typeface="Calibri"/>
                <a:cs typeface="Calibri"/>
              </a:rPr>
              <a:t>ii”</a:t>
            </a:r>
            <a:endParaRPr lang="it-IT" sz="1800" dirty="0">
              <a:latin typeface="Calibri"/>
              <a:cs typeface="Calibri"/>
            </a:endParaRPr>
          </a:p>
        </p:txBody>
      </p:sp>
    </p:spTree>
    <p:extLst>
      <p:ext uri="{BB962C8B-B14F-4D97-AF65-F5344CB8AC3E}">
        <p14:creationId xmlns:p14="http://schemas.microsoft.com/office/powerpoint/2010/main" val="1972760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CC3A0-F893-53DE-B87B-84E1B8423E05}"/>
              </a:ext>
            </a:extLst>
          </p:cNvPr>
          <p:cNvSpPr>
            <a:spLocks noGrp="1"/>
          </p:cNvSpPr>
          <p:nvPr>
            <p:ph type="title"/>
          </p:nvPr>
        </p:nvSpPr>
        <p:spPr>
          <a:xfrm>
            <a:off x="477795" y="-564735"/>
            <a:ext cx="8246075" cy="1450757"/>
          </a:xfrm>
        </p:spPr>
        <p:txBody>
          <a:bodyPr/>
          <a:lstStyle/>
          <a:p>
            <a:r>
              <a:rPr lang="it-IT" sz="2500" b="1" dirty="0">
                <a:latin typeface="ApPTOS"/>
                <a:cs typeface="Calibri"/>
              </a:rPr>
              <a:t>Erogazioni liberali condizionate  </a:t>
            </a:r>
            <a:r>
              <a:rPr lang="it-IT" sz="1800" b="1" dirty="0">
                <a:latin typeface="Calibri"/>
                <a:cs typeface="Calibri"/>
              </a:rPr>
              <a:t>(..se non spendo rimborso….)</a:t>
            </a:r>
            <a:br>
              <a:rPr lang="it-IT" sz="2800" b="1" dirty="0">
                <a:latin typeface="Calibri"/>
                <a:cs typeface="Calibri"/>
              </a:rPr>
            </a:br>
            <a:endParaRPr lang="it-IT" sz="2500" b="1" dirty="0">
              <a:latin typeface="ApPTOS"/>
              <a:cs typeface="Calibri"/>
            </a:endParaRPr>
          </a:p>
        </p:txBody>
      </p:sp>
      <p:sp>
        <p:nvSpPr>
          <p:cNvPr id="3" name="Segnaposto piè di pagina 2">
            <a:extLst>
              <a:ext uri="{FF2B5EF4-FFF2-40B4-BE49-F238E27FC236}">
                <a16:creationId xmlns:a16="http://schemas.microsoft.com/office/drawing/2014/main" id="{F4F69CD4-11BD-838E-FA10-DDD0A7C38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2D3FA3A0-0804-EF46-C628-000758FE2FB4}"/>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43</a:t>
            </a:fld>
            <a:endParaRPr lang="it-IT" sz="2400" b="0" strike="noStrike" spc="-1">
              <a:latin typeface="Times New Roman"/>
            </a:endParaRPr>
          </a:p>
        </p:txBody>
      </p:sp>
      <p:sp>
        <p:nvSpPr>
          <p:cNvPr id="6" name="CasellaDiTesto 5">
            <a:extLst>
              <a:ext uri="{FF2B5EF4-FFF2-40B4-BE49-F238E27FC236}">
                <a16:creationId xmlns:a16="http://schemas.microsoft.com/office/drawing/2014/main" id="{7EB9770B-FC1F-27EC-3419-D069F823F8DD}"/>
              </a:ext>
            </a:extLst>
          </p:cNvPr>
          <p:cNvSpPr txBox="1"/>
          <p:nvPr/>
        </p:nvSpPr>
        <p:spPr>
          <a:xfrm>
            <a:off x="542925" y="886022"/>
            <a:ext cx="8058150" cy="4331314"/>
          </a:xfrm>
          <a:prstGeom prst="rect">
            <a:avLst/>
          </a:prstGeom>
          <a:solidFill>
            <a:schemeClr val="bg1"/>
          </a:solidFill>
        </p:spPr>
        <p:txBody>
          <a:bodyPr wrap="square">
            <a:spAutoFit/>
          </a:bodyPr>
          <a:lstStyle/>
          <a:p>
            <a:pPr marL="240665" marR="5080" indent="-228600" algn="just">
              <a:lnSpc>
                <a:spcPct val="107400"/>
              </a:lnSpc>
              <a:spcBef>
                <a:spcPts val="115"/>
              </a:spcBef>
              <a:buFont typeface="Arial"/>
              <a:buChar char="•"/>
              <a:tabLst>
                <a:tab pos="240665" algn="l"/>
              </a:tabLst>
            </a:pPr>
            <a:r>
              <a:rPr lang="it-IT" sz="1800" dirty="0">
                <a:latin typeface="Calibri"/>
                <a:cs typeface="Calibri"/>
              </a:rPr>
              <a:t>Le</a:t>
            </a:r>
            <a:r>
              <a:rPr lang="it-IT" sz="1800" spc="165" dirty="0">
                <a:latin typeface="Times New Roman"/>
                <a:cs typeface="Times New Roman"/>
              </a:rPr>
              <a:t> </a:t>
            </a:r>
            <a:r>
              <a:rPr lang="it-IT" sz="1800" dirty="0">
                <a:latin typeface="Calibri"/>
                <a:cs typeface="Calibri"/>
              </a:rPr>
              <a:t>erogazioni</a:t>
            </a:r>
            <a:r>
              <a:rPr lang="it-IT" sz="1800" spc="160" dirty="0">
                <a:latin typeface="Times New Roman"/>
                <a:cs typeface="Times New Roman"/>
              </a:rPr>
              <a:t> </a:t>
            </a:r>
            <a:r>
              <a:rPr lang="it-IT" sz="1800" dirty="0">
                <a:latin typeface="Calibri"/>
                <a:cs typeface="Calibri"/>
              </a:rPr>
              <a:t>liberali</a:t>
            </a:r>
            <a:r>
              <a:rPr lang="it-IT" sz="1800" spc="165" dirty="0">
                <a:latin typeface="Times New Roman"/>
                <a:cs typeface="Times New Roman"/>
              </a:rPr>
              <a:t> </a:t>
            </a:r>
            <a:r>
              <a:rPr lang="it-IT" sz="1800" dirty="0">
                <a:latin typeface="Calibri"/>
                <a:cs typeface="Calibri"/>
              </a:rPr>
              <a:t>condizionate</a:t>
            </a:r>
            <a:r>
              <a:rPr lang="it-IT" sz="1800" spc="170" dirty="0">
                <a:latin typeface="Times New Roman"/>
                <a:cs typeface="Times New Roman"/>
              </a:rPr>
              <a:t> </a:t>
            </a:r>
            <a:r>
              <a:rPr lang="it-IT" sz="1800" dirty="0">
                <a:latin typeface="Calibri"/>
                <a:cs typeface="Calibri"/>
              </a:rPr>
              <a:t>sono</a:t>
            </a:r>
            <a:r>
              <a:rPr lang="it-IT" sz="1800" spc="155" dirty="0">
                <a:latin typeface="Times New Roman"/>
                <a:cs typeface="Times New Roman"/>
              </a:rPr>
              <a:t> </a:t>
            </a:r>
            <a:r>
              <a:rPr lang="it-IT" sz="1800" dirty="0">
                <a:latin typeface="Calibri"/>
                <a:cs typeface="Calibri"/>
              </a:rPr>
              <a:t>rilevate</a:t>
            </a:r>
            <a:r>
              <a:rPr lang="it-IT" sz="1800" spc="165" dirty="0">
                <a:latin typeface="Times New Roman"/>
                <a:cs typeface="Times New Roman"/>
              </a:rPr>
              <a:t> </a:t>
            </a:r>
            <a:r>
              <a:rPr lang="it-IT" sz="1800" dirty="0">
                <a:latin typeface="Calibri"/>
                <a:cs typeface="Calibri"/>
              </a:rPr>
              <a:t>nell’attivo</a:t>
            </a:r>
            <a:r>
              <a:rPr lang="it-IT" sz="1800" spc="155" dirty="0">
                <a:latin typeface="Times New Roman"/>
                <a:cs typeface="Times New Roman"/>
              </a:rPr>
              <a:t> </a:t>
            </a:r>
            <a:r>
              <a:rPr lang="it-IT" sz="1800" dirty="0">
                <a:latin typeface="Calibri"/>
                <a:cs typeface="Calibri"/>
              </a:rPr>
              <a:t>patrimoniale</a:t>
            </a:r>
            <a:r>
              <a:rPr lang="it-IT" sz="1800" spc="155" dirty="0">
                <a:latin typeface="Times New Roman"/>
                <a:cs typeface="Times New Roman"/>
              </a:rPr>
              <a:t> </a:t>
            </a:r>
            <a:r>
              <a:rPr lang="it-IT" sz="1800" dirty="0">
                <a:latin typeface="Calibri"/>
                <a:cs typeface="Calibri"/>
              </a:rPr>
              <a:t>in</a:t>
            </a:r>
            <a:r>
              <a:rPr lang="it-IT" sz="1800" spc="170" dirty="0">
                <a:latin typeface="Times New Roman"/>
                <a:cs typeface="Times New Roman"/>
              </a:rPr>
              <a:t> </a:t>
            </a:r>
            <a:r>
              <a:rPr lang="it-IT" sz="1800" dirty="0">
                <a:latin typeface="Calibri"/>
                <a:cs typeface="Calibri"/>
              </a:rPr>
              <a:t>contropartita</a:t>
            </a:r>
            <a:r>
              <a:rPr lang="it-IT" sz="1800" spc="150" dirty="0">
                <a:latin typeface="Times New Roman"/>
                <a:cs typeface="Times New Roman"/>
              </a:rPr>
              <a:t> </a:t>
            </a:r>
            <a:r>
              <a:rPr lang="it-IT" sz="1800" spc="-25" dirty="0">
                <a:latin typeface="Calibri"/>
                <a:cs typeface="Calibri"/>
              </a:rPr>
              <a:t>al</a:t>
            </a:r>
            <a:r>
              <a:rPr lang="it-IT" sz="1800" spc="-25" dirty="0">
                <a:latin typeface="Times New Roman"/>
                <a:cs typeface="Times New Roman"/>
              </a:rPr>
              <a:t> </a:t>
            </a:r>
            <a:r>
              <a:rPr lang="it-IT" sz="1800" dirty="0">
                <a:latin typeface="Calibri"/>
                <a:cs typeface="Calibri"/>
              </a:rPr>
              <a:t>debito</a:t>
            </a:r>
            <a:r>
              <a:rPr lang="it-IT" sz="1800" spc="229" dirty="0">
                <a:latin typeface="Times New Roman"/>
                <a:cs typeface="Times New Roman"/>
              </a:rPr>
              <a:t> </a:t>
            </a:r>
            <a:r>
              <a:rPr lang="it-IT" sz="1800" dirty="0">
                <a:latin typeface="Calibri"/>
                <a:cs typeface="Calibri"/>
              </a:rPr>
              <a:t>iscritto</a:t>
            </a:r>
            <a:r>
              <a:rPr lang="it-IT" sz="1800" spc="235" dirty="0">
                <a:latin typeface="Times New Roman"/>
                <a:cs typeface="Times New Roman"/>
              </a:rPr>
              <a:t> </a:t>
            </a:r>
            <a:r>
              <a:rPr lang="it-IT" sz="1800" dirty="0">
                <a:latin typeface="Calibri"/>
                <a:cs typeface="Calibri"/>
              </a:rPr>
              <a:t>nella</a:t>
            </a:r>
            <a:r>
              <a:rPr lang="it-IT" sz="1800" spc="235" dirty="0">
                <a:latin typeface="Times New Roman"/>
                <a:cs typeface="Times New Roman"/>
              </a:rPr>
              <a:t> </a:t>
            </a:r>
            <a:r>
              <a:rPr lang="it-IT" sz="1800" dirty="0">
                <a:latin typeface="Calibri"/>
                <a:cs typeface="Calibri"/>
              </a:rPr>
              <a:t>voce</a:t>
            </a:r>
            <a:r>
              <a:rPr lang="it-IT" sz="1800" spc="250" dirty="0">
                <a:latin typeface="Times New Roman"/>
                <a:cs typeface="Times New Roman"/>
              </a:rPr>
              <a:t> </a:t>
            </a:r>
            <a:r>
              <a:rPr lang="it-IT" sz="1800" dirty="0">
                <a:latin typeface="Calibri"/>
                <a:cs typeface="Calibri"/>
              </a:rPr>
              <a:t>D5)</a:t>
            </a:r>
            <a:r>
              <a:rPr lang="it-IT" sz="1800" spc="240" dirty="0">
                <a:latin typeface="Times New Roman"/>
                <a:cs typeface="Times New Roman"/>
              </a:rPr>
              <a:t> </a:t>
            </a:r>
            <a:r>
              <a:rPr lang="it-IT" sz="1800" dirty="0">
                <a:latin typeface="Calibri"/>
                <a:cs typeface="Calibri"/>
              </a:rPr>
              <a:t>“debiti</a:t>
            </a:r>
            <a:r>
              <a:rPr lang="it-IT" sz="1800" spc="245" dirty="0">
                <a:latin typeface="Times New Roman"/>
                <a:cs typeface="Times New Roman"/>
              </a:rPr>
              <a:t> </a:t>
            </a:r>
            <a:r>
              <a:rPr lang="it-IT" sz="1800" dirty="0">
                <a:latin typeface="Calibri"/>
                <a:cs typeface="Calibri"/>
              </a:rPr>
              <a:t>per</a:t>
            </a:r>
            <a:r>
              <a:rPr lang="it-IT" sz="1800" spc="229" dirty="0">
                <a:latin typeface="Times New Roman"/>
                <a:cs typeface="Times New Roman"/>
              </a:rPr>
              <a:t> </a:t>
            </a:r>
            <a:r>
              <a:rPr lang="it-IT" sz="1800" dirty="0">
                <a:latin typeface="Calibri"/>
                <a:cs typeface="Calibri"/>
              </a:rPr>
              <a:t>le</a:t>
            </a:r>
            <a:r>
              <a:rPr lang="it-IT" sz="1800" spc="250" dirty="0">
                <a:latin typeface="Times New Roman"/>
                <a:cs typeface="Times New Roman"/>
              </a:rPr>
              <a:t> </a:t>
            </a:r>
            <a:r>
              <a:rPr lang="it-IT" sz="1800" dirty="0">
                <a:latin typeface="Calibri"/>
                <a:cs typeface="Calibri"/>
              </a:rPr>
              <a:t>erogazioni</a:t>
            </a:r>
            <a:r>
              <a:rPr lang="it-IT" sz="1800" spc="240" dirty="0">
                <a:latin typeface="Times New Roman"/>
                <a:cs typeface="Times New Roman"/>
              </a:rPr>
              <a:t> </a:t>
            </a:r>
            <a:r>
              <a:rPr lang="it-IT" sz="1800" dirty="0">
                <a:latin typeface="Calibri"/>
                <a:cs typeface="Calibri"/>
              </a:rPr>
              <a:t>liberali</a:t>
            </a:r>
            <a:r>
              <a:rPr lang="it-IT" sz="1800" spc="245" dirty="0">
                <a:latin typeface="Times New Roman"/>
                <a:cs typeface="Times New Roman"/>
              </a:rPr>
              <a:t> </a:t>
            </a:r>
            <a:r>
              <a:rPr lang="it-IT" sz="1800" dirty="0">
                <a:latin typeface="Calibri"/>
                <a:cs typeface="Calibri"/>
              </a:rPr>
              <a:t>condizionate”,</a:t>
            </a:r>
            <a:r>
              <a:rPr lang="it-IT" sz="1800" spc="229" dirty="0">
                <a:latin typeface="Times New Roman"/>
                <a:cs typeface="Times New Roman"/>
              </a:rPr>
              <a:t> </a:t>
            </a:r>
            <a:r>
              <a:rPr lang="it-IT" sz="1800" dirty="0">
                <a:latin typeface="Calibri"/>
                <a:cs typeface="Calibri"/>
              </a:rPr>
              <a:t>il</a:t>
            </a:r>
            <a:r>
              <a:rPr lang="it-IT" sz="1800" spc="245" dirty="0">
                <a:latin typeface="Times New Roman"/>
                <a:cs typeface="Times New Roman"/>
              </a:rPr>
              <a:t> </a:t>
            </a:r>
            <a:r>
              <a:rPr lang="it-IT" sz="1800" dirty="0">
                <a:latin typeface="Calibri"/>
                <a:cs typeface="Calibri"/>
              </a:rPr>
              <a:t>quale</a:t>
            </a:r>
            <a:r>
              <a:rPr lang="it-IT" sz="1800" spc="229" dirty="0">
                <a:latin typeface="Times New Roman"/>
                <a:cs typeface="Times New Roman"/>
              </a:rPr>
              <a:t> </a:t>
            </a:r>
            <a:r>
              <a:rPr lang="it-IT" sz="1800" dirty="0">
                <a:latin typeface="Calibri"/>
                <a:cs typeface="Calibri"/>
              </a:rPr>
              <a:t>sarà,</a:t>
            </a:r>
            <a:r>
              <a:rPr lang="it-IT" sz="1800" spc="235" dirty="0">
                <a:latin typeface="Times New Roman"/>
                <a:cs typeface="Times New Roman"/>
              </a:rPr>
              <a:t> </a:t>
            </a:r>
            <a:r>
              <a:rPr lang="it-IT" sz="1800" spc="-20" dirty="0">
                <a:latin typeface="Calibri"/>
                <a:cs typeface="Calibri"/>
              </a:rPr>
              <a:t>poi,</a:t>
            </a:r>
            <a:r>
              <a:rPr lang="it-IT" sz="1800" spc="-20" dirty="0">
                <a:latin typeface="Times New Roman"/>
                <a:cs typeface="Times New Roman"/>
              </a:rPr>
              <a:t> </a:t>
            </a:r>
            <a:r>
              <a:rPr lang="it-IT" sz="1800" spc="-10" dirty="0">
                <a:latin typeface="Calibri"/>
                <a:cs typeface="Calibri"/>
              </a:rPr>
              <a:t>rilasciato</a:t>
            </a:r>
            <a:r>
              <a:rPr lang="it-IT" sz="1800" spc="-75" dirty="0">
                <a:latin typeface="Times New Roman"/>
                <a:cs typeface="Times New Roman"/>
              </a:rPr>
              <a:t> </a:t>
            </a:r>
            <a:r>
              <a:rPr lang="it-IT" sz="1800" spc="-10" dirty="0">
                <a:latin typeface="Calibri"/>
                <a:cs typeface="Calibri"/>
              </a:rPr>
              <a:t>proporzionalmente</a:t>
            </a:r>
            <a:r>
              <a:rPr lang="it-IT" sz="1800" spc="-25" dirty="0">
                <a:latin typeface="Times New Roman"/>
                <a:cs typeface="Times New Roman"/>
              </a:rPr>
              <a:t> </a:t>
            </a:r>
            <a:r>
              <a:rPr lang="it-IT" sz="1800" dirty="0">
                <a:latin typeface="Calibri"/>
                <a:cs typeface="Calibri"/>
              </a:rPr>
              <a:t>al</a:t>
            </a:r>
            <a:r>
              <a:rPr lang="it-IT" sz="1800" spc="-55" dirty="0">
                <a:latin typeface="Times New Roman"/>
                <a:cs typeface="Times New Roman"/>
              </a:rPr>
              <a:t> </a:t>
            </a:r>
            <a:r>
              <a:rPr lang="it-IT" sz="1800" spc="-10" dirty="0">
                <a:latin typeface="Calibri"/>
                <a:cs typeface="Calibri"/>
              </a:rPr>
              <a:t>rendiconto</a:t>
            </a:r>
            <a:r>
              <a:rPr lang="it-IT" sz="1800" spc="-25" dirty="0">
                <a:latin typeface="Times New Roman"/>
                <a:cs typeface="Times New Roman"/>
              </a:rPr>
              <a:t> </a:t>
            </a:r>
            <a:r>
              <a:rPr lang="it-IT" sz="1800" spc="-10" dirty="0">
                <a:latin typeface="Calibri"/>
                <a:cs typeface="Calibri"/>
              </a:rPr>
              <a:t>gestionale</a:t>
            </a:r>
            <a:r>
              <a:rPr lang="it-IT" sz="1800" spc="-60" dirty="0">
                <a:latin typeface="Times New Roman"/>
                <a:cs typeface="Times New Roman"/>
              </a:rPr>
              <a:t> </a:t>
            </a:r>
            <a:r>
              <a:rPr lang="it-IT" sz="1800" dirty="0">
                <a:latin typeface="Calibri"/>
                <a:cs typeface="Calibri"/>
              </a:rPr>
              <a:t>in</a:t>
            </a:r>
            <a:r>
              <a:rPr lang="it-IT" sz="1800" spc="-50" dirty="0">
                <a:latin typeface="Times New Roman"/>
                <a:cs typeface="Times New Roman"/>
              </a:rPr>
              <a:t> </a:t>
            </a:r>
            <a:r>
              <a:rPr lang="it-IT" sz="1800" dirty="0">
                <a:latin typeface="Calibri"/>
                <a:cs typeface="Calibri"/>
              </a:rPr>
              <a:t>funzione</a:t>
            </a:r>
            <a:r>
              <a:rPr lang="it-IT" sz="1800" spc="-50" dirty="0">
                <a:latin typeface="Times New Roman"/>
                <a:cs typeface="Times New Roman"/>
              </a:rPr>
              <a:t> </a:t>
            </a:r>
            <a:r>
              <a:rPr lang="it-IT" sz="1800" dirty="0">
                <a:latin typeface="Calibri"/>
                <a:cs typeface="Calibri"/>
              </a:rPr>
              <a:t>del</a:t>
            </a:r>
            <a:r>
              <a:rPr lang="it-IT" sz="1800" spc="-45" dirty="0">
                <a:latin typeface="Times New Roman"/>
                <a:cs typeface="Times New Roman"/>
              </a:rPr>
              <a:t> </a:t>
            </a:r>
            <a:r>
              <a:rPr lang="it-IT" sz="1800" dirty="0">
                <a:latin typeface="Calibri"/>
                <a:cs typeface="Calibri"/>
              </a:rPr>
              <a:t>venir</a:t>
            </a:r>
            <a:r>
              <a:rPr lang="it-IT" sz="1800" spc="-40" dirty="0">
                <a:latin typeface="Times New Roman"/>
                <a:cs typeface="Times New Roman"/>
              </a:rPr>
              <a:t> </a:t>
            </a:r>
            <a:r>
              <a:rPr lang="it-IT" sz="1800" dirty="0">
                <a:latin typeface="Calibri"/>
                <a:cs typeface="Calibri"/>
              </a:rPr>
              <a:t>meno</a:t>
            </a:r>
            <a:r>
              <a:rPr lang="it-IT" sz="1800" spc="-25" dirty="0">
                <a:latin typeface="Times New Roman"/>
                <a:cs typeface="Times New Roman"/>
              </a:rPr>
              <a:t> </a:t>
            </a:r>
            <a:r>
              <a:rPr lang="it-IT" sz="1800" dirty="0">
                <a:latin typeface="Calibri"/>
                <a:cs typeface="Calibri"/>
              </a:rPr>
              <a:t>della</a:t>
            </a:r>
            <a:r>
              <a:rPr lang="it-IT" sz="1800" spc="-70" dirty="0">
                <a:latin typeface="Times New Roman"/>
                <a:cs typeface="Times New Roman"/>
              </a:rPr>
              <a:t> </a:t>
            </a:r>
            <a:r>
              <a:rPr lang="it-IT" sz="1800" spc="-10" dirty="0">
                <a:latin typeface="Calibri"/>
                <a:cs typeface="Calibri"/>
              </a:rPr>
              <a:t>condizione</a:t>
            </a:r>
          </a:p>
          <a:p>
            <a:pPr marL="240665" marR="5080" indent="-228600" algn="just">
              <a:lnSpc>
                <a:spcPct val="107400"/>
              </a:lnSpc>
              <a:spcBef>
                <a:spcPts val="115"/>
              </a:spcBef>
              <a:buFont typeface="Arial"/>
              <a:buChar char="•"/>
              <a:tabLst>
                <a:tab pos="240665" algn="l"/>
              </a:tabLst>
            </a:pPr>
            <a:endParaRPr lang="it-IT" spc="-10" dirty="0">
              <a:latin typeface="Calibri"/>
              <a:cs typeface="Calibri"/>
            </a:endParaRPr>
          </a:p>
          <a:p>
            <a:pPr marL="239395" marR="5080" indent="-227329" algn="just">
              <a:lnSpc>
                <a:spcPts val="1510"/>
              </a:lnSpc>
              <a:spcBef>
                <a:spcPts val="295"/>
              </a:spcBef>
              <a:buFont typeface="Arial"/>
              <a:buChar char="•"/>
              <a:tabLst>
                <a:tab pos="240665" algn="l"/>
              </a:tabLst>
            </a:pPr>
            <a:r>
              <a:rPr lang="it-IT" spc="455" dirty="0">
                <a:latin typeface="ApPTOS"/>
                <a:cs typeface="Calibri"/>
              </a:rPr>
              <a:t> 					 dare    	     avere</a:t>
            </a:r>
          </a:p>
          <a:p>
            <a:pPr marL="239395" marR="5080" indent="-227329" algn="just">
              <a:lnSpc>
                <a:spcPts val="1510"/>
              </a:lnSpc>
              <a:spcBef>
                <a:spcPts val="295"/>
              </a:spcBef>
              <a:buFont typeface="Arial"/>
              <a:buChar char="•"/>
              <a:tabLst>
                <a:tab pos="240665" algn="l"/>
              </a:tabLst>
            </a:pPr>
            <a:r>
              <a:rPr lang="it-IT" spc="-10" dirty="0">
                <a:latin typeface="Calibri"/>
                <a:cs typeface="Calibri"/>
              </a:rPr>
              <a:t>C IV) disponibilità liquide 			€ 1.000(SP)</a:t>
            </a:r>
          </a:p>
          <a:p>
            <a:pPr marL="239395" marR="5080" indent="-227329" algn="just">
              <a:lnSpc>
                <a:spcPts val="1510"/>
              </a:lnSpc>
              <a:spcBef>
                <a:spcPts val="295"/>
              </a:spcBef>
              <a:buFont typeface="Arial"/>
              <a:buChar char="•"/>
              <a:tabLst>
                <a:tab pos="240665" algn="l"/>
              </a:tabLst>
            </a:pPr>
            <a:r>
              <a:rPr lang="it-IT" spc="-10" dirty="0">
                <a:latin typeface="Calibri"/>
                <a:cs typeface="Calibri"/>
              </a:rPr>
              <a:t>D5) debiti per erogazioni liberali 				€ 1.0000(SP)</a:t>
            </a:r>
          </a:p>
          <a:p>
            <a:pPr marL="12066" marR="5080" algn="just">
              <a:lnSpc>
                <a:spcPts val="1510"/>
              </a:lnSpc>
              <a:spcBef>
                <a:spcPts val="295"/>
              </a:spcBef>
              <a:tabLst>
                <a:tab pos="240665" algn="l"/>
              </a:tabLst>
            </a:pPr>
            <a:endParaRPr lang="it-IT" sz="1800" dirty="0">
              <a:latin typeface="Calibri"/>
              <a:cs typeface="Calibri"/>
            </a:endParaRPr>
          </a:p>
          <a:p>
            <a:pPr marL="12066" marR="5080" algn="just">
              <a:lnSpc>
                <a:spcPts val="1510"/>
              </a:lnSpc>
              <a:spcBef>
                <a:spcPts val="295"/>
              </a:spcBef>
              <a:tabLst>
                <a:tab pos="240665" algn="l"/>
              </a:tabLst>
            </a:pPr>
            <a:r>
              <a:rPr lang="it-IT" dirty="0">
                <a:latin typeface="Calibri"/>
                <a:cs typeface="Calibri"/>
              </a:rPr>
              <a:t>A seguito del </a:t>
            </a:r>
            <a:r>
              <a:rPr lang="it-IT" dirty="0" err="1">
                <a:latin typeface="Calibri"/>
                <a:cs typeface="Calibri"/>
              </a:rPr>
              <a:t>verificarisi</a:t>
            </a:r>
            <a:r>
              <a:rPr lang="it-IT" dirty="0">
                <a:latin typeface="Calibri"/>
                <a:cs typeface="Calibri"/>
              </a:rPr>
              <a:t> della condizione (ad es. acquisto di un bene o sostenimento di spese relative ad un «progetto»:</a:t>
            </a:r>
          </a:p>
          <a:p>
            <a:pPr marL="12066" marR="5080" algn="just">
              <a:lnSpc>
                <a:spcPts val="1510"/>
              </a:lnSpc>
              <a:spcBef>
                <a:spcPts val="295"/>
              </a:spcBef>
              <a:tabLst>
                <a:tab pos="240665" algn="l"/>
              </a:tabLst>
            </a:pPr>
            <a:endParaRPr lang="it-IT" dirty="0">
              <a:latin typeface="Calibri"/>
              <a:cs typeface="Calibri"/>
            </a:endParaRPr>
          </a:p>
          <a:p>
            <a:pPr marL="12066" marR="5080" algn="just">
              <a:lnSpc>
                <a:spcPts val="1510"/>
              </a:lnSpc>
              <a:spcBef>
                <a:spcPts val="295"/>
              </a:spcBef>
              <a:tabLst>
                <a:tab pos="240665" algn="l"/>
              </a:tabLst>
            </a:pPr>
            <a:r>
              <a:rPr lang="it-IT" spc="-10" dirty="0">
                <a:latin typeface="Calibri"/>
                <a:cs typeface="Calibri"/>
              </a:rPr>
              <a:t>D5) debiti per erogazioni liberali 		€ 1.0000(SP)</a:t>
            </a:r>
          </a:p>
          <a:p>
            <a:pPr marL="12066" marR="5080" algn="just">
              <a:lnSpc>
                <a:spcPts val="1510"/>
              </a:lnSpc>
              <a:spcBef>
                <a:spcPts val="295"/>
              </a:spcBef>
              <a:tabLst>
                <a:tab pos="240665" algn="l"/>
              </a:tabLst>
            </a:pPr>
            <a:r>
              <a:rPr lang="it-IT" spc="-10" dirty="0">
                <a:latin typeface="Calibri"/>
                <a:cs typeface="Calibri"/>
              </a:rPr>
              <a:t>A4)  Erogazioni liberali 					€ 1.000 (RG)</a:t>
            </a:r>
          </a:p>
          <a:p>
            <a:pPr marL="12066" marR="5080" algn="just">
              <a:lnSpc>
                <a:spcPts val="1510"/>
              </a:lnSpc>
              <a:spcBef>
                <a:spcPts val="295"/>
              </a:spcBef>
              <a:tabLst>
                <a:tab pos="240665" algn="l"/>
              </a:tabLst>
            </a:pPr>
            <a:endParaRPr lang="it-IT"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p:txBody>
      </p:sp>
    </p:spTree>
    <p:extLst>
      <p:ext uri="{BB962C8B-B14F-4D97-AF65-F5344CB8AC3E}">
        <p14:creationId xmlns:p14="http://schemas.microsoft.com/office/powerpoint/2010/main" val="578307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CC3A0-F893-53DE-B87B-84E1B8423E05}"/>
              </a:ext>
            </a:extLst>
          </p:cNvPr>
          <p:cNvSpPr>
            <a:spLocks noGrp="1"/>
          </p:cNvSpPr>
          <p:nvPr>
            <p:ph type="title"/>
          </p:nvPr>
        </p:nvSpPr>
        <p:spPr>
          <a:xfrm>
            <a:off x="800100" y="-692290"/>
            <a:ext cx="7543800" cy="1450757"/>
          </a:xfrm>
        </p:spPr>
        <p:txBody>
          <a:bodyPr/>
          <a:lstStyle/>
          <a:p>
            <a:r>
              <a:rPr lang="it-IT" sz="2500" b="1" dirty="0">
                <a:latin typeface="ApPTOS"/>
                <a:cs typeface="Calibri"/>
              </a:rPr>
              <a:t>Erogazioni liberali libere</a:t>
            </a:r>
          </a:p>
        </p:txBody>
      </p:sp>
      <p:sp>
        <p:nvSpPr>
          <p:cNvPr id="3" name="Segnaposto piè di pagina 2">
            <a:extLst>
              <a:ext uri="{FF2B5EF4-FFF2-40B4-BE49-F238E27FC236}">
                <a16:creationId xmlns:a16="http://schemas.microsoft.com/office/drawing/2014/main" id="{F4F69CD4-11BD-838E-FA10-DDD0A7C38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2D3FA3A0-0804-EF46-C628-000758FE2FB4}"/>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44</a:t>
            </a:fld>
            <a:endParaRPr lang="it-IT" sz="2400" b="0" strike="noStrike" spc="-1">
              <a:latin typeface="Times New Roman"/>
            </a:endParaRPr>
          </a:p>
        </p:txBody>
      </p:sp>
      <p:sp>
        <p:nvSpPr>
          <p:cNvPr id="6" name="CasellaDiTesto 5">
            <a:extLst>
              <a:ext uri="{FF2B5EF4-FFF2-40B4-BE49-F238E27FC236}">
                <a16:creationId xmlns:a16="http://schemas.microsoft.com/office/drawing/2014/main" id="{7EB9770B-FC1F-27EC-3419-D069F823F8DD}"/>
              </a:ext>
            </a:extLst>
          </p:cNvPr>
          <p:cNvSpPr txBox="1"/>
          <p:nvPr/>
        </p:nvSpPr>
        <p:spPr>
          <a:xfrm>
            <a:off x="542925" y="886022"/>
            <a:ext cx="8058150" cy="2095702"/>
          </a:xfrm>
          <a:prstGeom prst="rect">
            <a:avLst/>
          </a:prstGeom>
          <a:solidFill>
            <a:schemeClr val="bg1"/>
          </a:solidFill>
        </p:spPr>
        <p:txBody>
          <a:bodyPr wrap="square">
            <a:spAutoFit/>
          </a:bodyPr>
          <a:lstStyle/>
          <a:p>
            <a:pPr marL="240665" marR="5080" indent="-228600" algn="just">
              <a:lnSpc>
                <a:spcPct val="107400"/>
              </a:lnSpc>
              <a:spcBef>
                <a:spcPts val="115"/>
              </a:spcBef>
              <a:buFont typeface="Arial"/>
              <a:buChar char="•"/>
              <a:tabLst>
                <a:tab pos="240665" algn="l"/>
              </a:tabLst>
            </a:pPr>
            <a:r>
              <a:rPr lang="it-IT" sz="1800" dirty="0">
                <a:latin typeface="Calibri"/>
                <a:cs typeface="Calibri"/>
              </a:rPr>
              <a:t>In assenza di vincoli le</a:t>
            </a:r>
            <a:r>
              <a:rPr lang="it-IT" sz="1800" spc="165" dirty="0">
                <a:latin typeface="Times New Roman"/>
                <a:cs typeface="Times New Roman"/>
              </a:rPr>
              <a:t> </a:t>
            </a:r>
            <a:r>
              <a:rPr lang="it-IT" sz="1800" dirty="0">
                <a:latin typeface="Calibri"/>
                <a:cs typeface="Calibri"/>
              </a:rPr>
              <a:t>erogazioni</a:t>
            </a:r>
            <a:r>
              <a:rPr lang="it-IT" sz="1800" spc="160" dirty="0">
                <a:latin typeface="Times New Roman"/>
                <a:cs typeface="Times New Roman"/>
              </a:rPr>
              <a:t> </a:t>
            </a:r>
            <a:r>
              <a:rPr lang="it-IT" sz="1800" dirty="0">
                <a:latin typeface="Calibri"/>
                <a:cs typeface="Calibri"/>
              </a:rPr>
              <a:t>liberali</a:t>
            </a:r>
            <a:r>
              <a:rPr lang="it-IT" sz="1800" spc="165" dirty="0">
                <a:latin typeface="Times New Roman"/>
                <a:cs typeface="Times New Roman"/>
              </a:rPr>
              <a:t> </a:t>
            </a:r>
            <a:r>
              <a:rPr lang="it-IT" sz="1800" spc="165" dirty="0">
                <a:cs typeface="Times New Roman"/>
              </a:rPr>
              <a:t>sono imputate a ricavo</a:t>
            </a:r>
            <a:endParaRPr lang="it-IT" sz="1800" spc="-10" dirty="0">
              <a:cs typeface="Calibri"/>
            </a:endParaRPr>
          </a:p>
          <a:p>
            <a:pPr marL="240665" marR="5080" indent="-228600" algn="just">
              <a:lnSpc>
                <a:spcPct val="107400"/>
              </a:lnSpc>
              <a:spcBef>
                <a:spcPts val="115"/>
              </a:spcBef>
              <a:buFont typeface="Arial"/>
              <a:buChar char="•"/>
              <a:tabLst>
                <a:tab pos="240665" algn="l"/>
              </a:tabLst>
            </a:pPr>
            <a:endParaRPr lang="it-IT" spc="-10" dirty="0">
              <a:latin typeface="Calibri"/>
              <a:cs typeface="Calibri"/>
            </a:endParaRPr>
          </a:p>
          <a:p>
            <a:pPr marL="239395" marR="5080" indent="-227329" algn="just">
              <a:lnSpc>
                <a:spcPts val="1510"/>
              </a:lnSpc>
              <a:spcBef>
                <a:spcPts val="295"/>
              </a:spcBef>
              <a:buFont typeface="Arial"/>
              <a:buChar char="•"/>
              <a:tabLst>
                <a:tab pos="240665" algn="l"/>
              </a:tabLst>
            </a:pPr>
            <a:r>
              <a:rPr lang="it-IT" spc="455" dirty="0">
                <a:latin typeface="ApPTOS"/>
                <a:cs typeface="Calibri"/>
              </a:rPr>
              <a:t> 					 dare    	     avere</a:t>
            </a:r>
          </a:p>
          <a:p>
            <a:pPr marL="12066" marR="5080" algn="just">
              <a:lnSpc>
                <a:spcPts val="1510"/>
              </a:lnSpc>
              <a:spcBef>
                <a:spcPts val="295"/>
              </a:spcBef>
              <a:tabLst>
                <a:tab pos="240665" algn="l"/>
              </a:tabLst>
            </a:pPr>
            <a:r>
              <a:rPr lang="it-IT" spc="-10" dirty="0">
                <a:latin typeface="Calibri"/>
                <a:cs typeface="Calibri"/>
              </a:rPr>
              <a:t>C IV) disponibilità liquide 			€ 1.000(SP)</a:t>
            </a:r>
          </a:p>
          <a:p>
            <a:pPr marL="12066" marR="5080" algn="just">
              <a:lnSpc>
                <a:spcPts val="1510"/>
              </a:lnSpc>
              <a:spcBef>
                <a:spcPts val="295"/>
              </a:spcBef>
              <a:tabLst>
                <a:tab pos="240665" algn="l"/>
              </a:tabLst>
            </a:pPr>
            <a:r>
              <a:rPr lang="it-IT" spc="-10" dirty="0">
                <a:latin typeface="Calibri"/>
                <a:cs typeface="Calibri"/>
              </a:rPr>
              <a:t>A4)  Erogazioni liberali 					€ 1.000 (RG)</a:t>
            </a:r>
          </a:p>
          <a:p>
            <a:pPr marL="12066" marR="5080" algn="just">
              <a:lnSpc>
                <a:spcPts val="1510"/>
              </a:lnSpc>
              <a:spcBef>
                <a:spcPts val="295"/>
              </a:spcBef>
              <a:tabLst>
                <a:tab pos="240665" algn="l"/>
              </a:tabLst>
            </a:pPr>
            <a:endParaRPr lang="it-IT"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p:txBody>
      </p:sp>
    </p:spTree>
    <p:extLst>
      <p:ext uri="{BB962C8B-B14F-4D97-AF65-F5344CB8AC3E}">
        <p14:creationId xmlns:p14="http://schemas.microsoft.com/office/powerpoint/2010/main" val="3806553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CC3A0-F893-53DE-B87B-84E1B8423E05}"/>
              </a:ext>
            </a:extLst>
          </p:cNvPr>
          <p:cNvSpPr>
            <a:spLocks noGrp="1"/>
          </p:cNvSpPr>
          <p:nvPr>
            <p:ph type="title"/>
          </p:nvPr>
        </p:nvSpPr>
        <p:spPr>
          <a:xfrm>
            <a:off x="800100" y="-692290"/>
            <a:ext cx="7543800" cy="1450757"/>
          </a:xfrm>
        </p:spPr>
        <p:txBody>
          <a:bodyPr/>
          <a:lstStyle/>
          <a:p>
            <a:r>
              <a:rPr lang="it-IT" sz="2500" b="1" dirty="0">
                <a:latin typeface="ApPTOS"/>
                <a:cs typeface="Calibri"/>
              </a:rPr>
              <a:t>5 per mille</a:t>
            </a:r>
          </a:p>
        </p:txBody>
      </p:sp>
      <p:sp>
        <p:nvSpPr>
          <p:cNvPr id="3" name="Segnaposto piè di pagina 2">
            <a:extLst>
              <a:ext uri="{FF2B5EF4-FFF2-40B4-BE49-F238E27FC236}">
                <a16:creationId xmlns:a16="http://schemas.microsoft.com/office/drawing/2014/main" id="{F4F69CD4-11BD-838E-FA10-DDD0A7C38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2D3FA3A0-0804-EF46-C628-000758FE2FB4}"/>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45</a:t>
            </a:fld>
            <a:endParaRPr lang="it-IT" sz="2400" b="0" strike="noStrike" spc="-1">
              <a:latin typeface="Times New Roman"/>
            </a:endParaRPr>
          </a:p>
        </p:txBody>
      </p:sp>
      <p:sp>
        <p:nvSpPr>
          <p:cNvPr id="6" name="CasellaDiTesto 5">
            <a:extLst>
              <a:ext uri="{FF2B5EF4-FFF2-40B4-BE49-F238E27FC236}">
                <a16:creationId xmlns:a16="http://schemas.microsoft.com/office/drawing/2014/main" id="{7EB9770B-FC1F-27EC-3419-D069F823F8DD}"/>
              </a:ext>
            </a:extLst>
          </p:cNvPr>
          <p:cNvSpPr txBox="1"/>
          <p:nvPr/>
        </p:nvSpPr>
        <p:spPr>
          <a:xfrm>
            <a:off x="542925" y="886022"/>
            <a:ext cx="8058150" cy="2610073"/>
          </a:xfrm>
          <a:prstGeom prst="rect">
            <a:avLst/>
          </a:prstGeom>
          <a:solidFill>
            <a:schemeClr val="bg1"/>
          </a:solidFill>
        </p:spPr>
        <p:txBody>
          <a:bodyPr wrap="square">
            <a:spAutoFit/>
          </a:bodyPr>
          <a:lstStyle/>
          <a:p>
            <a:pPr marL="240665" marR="6350" indent="-228600" algn="just">
              <a:lnSpc>
                <a:spcPct val="107100"/>
              </a:lnSpc>
              <a:spcBef>
                <a:spcPts val="100"/>
              </a:spcBef>
              <a:buFont typeface="Arial"/>
              <a:buChar char="•"/>
              <a:tabLst>
                <a:tab pos="240665" algn="l"/>
              </a:tabLst>
            </a:pPr>
            <a:r>
              <a:rPr lang="it-IT" dirty="0">
                <a:cs typeface="Calibri"/>
              </a:rPr>
              <a:t>Sono</a:t>
            </a:r>
            <a:r>
              <a:rPr lang="it-IT" spc="10" dirty="0">
                <a:latin typeface="Times New Roman"/>
                <a:cs typeface="Times New Roman"/>
              </a:rPr>
              <a:t> </a:t>
            </a:r>
            <a:r>
              <a:rPr lang="it-IT" spc="-10" dirty="0">
                <a:cs typeface="Calibri"/>
              </a:rPr>
              <a:t>contabilizzati</a:t>
            </a:r>
            <a:r>
              <a:rPr lang="it-IT" spc="10" dirty="0">
                <a:latin typeface="Times New Roman"/>
                <a:cs typeface="Times New Roman"/>
              </a:rPr>
              <a:t> </a:t>
            </a:r>
            <a:r>
              <a:rPr lang="it-IT" dirty="0">
                <a:cs typeface="Calibri"/>
              </a:rPr>
              <a:t>subito</a:t>
            </a:r>
            <a:r>
              <a:rPr lang="it-IT" spc="10" dirty="0">
                <a:latin typeface="Times New Roman"/>
                <a:cs typeface="Times New Roman"/>
              </a:rPr>
              <a:t> </a:t>
            </a:r>
            <a:r>
              <a:rPr lang="it-IT" dirty="0">
                <a:cs typeface="Calibri"/>
              </a:rPr>
              <a:t>nella</a:t>
            </a:r>
            <a:r>
              <a:rPr lang="it-IT" spc="15" dirty="0">
                <a:latin typeface="Times New Roman"/>
                <a:cs typeface="Times New Roman"/>
              </a:rPr>
              <a:t> </a:t>
            </a:r>
            <a:r>
              <a:rPr lang="it-IT" dirty="0">
                <a:cs typeface="Calibri"/>
              </a:rPr>
              <a:t>voce</a:t>
            </a:r>
            <a:r>
              <a:rPr lang="it-IT" spc="20" dirty="0">
                <a:latin typeface="Times New Roman"/>
                <a:cs typeface="Times New Roman"/>
              </a:rPr>
              <a:t> </a:t>
            </a:r>
            <a:r>
              <a:rPr lang="it-IT" dirty="0">
                <a:cs typeface="Calibri"/>
              </a:rPr>
              <a:t>A5</a:t>
            </a:r>
            <a:r>
              <a:rPr lang="it-IT" spc="15" dirty="0">
                <a:latin typeface="Times New Roman"/>
                <a:cs typeface="Times New Roman"/>
              </a:rPr>
              <a:t> </a:t>
            </a:r>
            <a:r>
              <a:rPr lang="it-IT" dirty="0">
                <a:cs typeface="Calibri"/>
              </a:rPr>
              <a:t>“Entrate</a:t>
            </a:r>
            <a:r>
              <a:rPr lang="it-IT" spc="20" dirty="0">
                <a:latin typeface="Times New Roman"/>
                <a:cs typeface="Times New Roman"/>
              </a:rPr>
              <a:t> </a:t>
            </a:r>
            <a:r>
              <a:rPr lang="it-IT" dirty="0">
                <a:cs typeface="Calibri"/>
              </a:rPr>
              <a:t>del</a:t>
            </a:r>
            <a:r>
              <a:rPr lang="it-IT" spc="15" dirty="0">
                <a:latin typeface="Times New Roman"/>
                <a:cs typeface="Times New Roman"/>
              </a:rPr>
              <a:t> </a:t>
            </a:r>
            <a:r>
              <a:rPr lang="it-IT" dirty="0">
                <a:cs typeface="Calibri"/>
              </a:rPr>
              <a:t>5</a:t>
            </a:r>
            <a:r>
              <a:rPr lang="it-IT" spc="15" dirty="0">
                <a:latin typeface="Times New Roman"/>
                <a:cs typeface="Times New Roman"/>
              </a:rPr>
              <a:t> </a:t>
            </a:r>
            <a:r>
              <a:rPr lang="it-IT" dirty="0">
                <a:cs typeface="Calibri"/>
              </a:rPr>
              <a:t>per</a:t>
            </a:r>
            <a:r>
              <a:rPr lang="it-IT" spc="10" dirty="0">
                <a:latin typeface="Times New Roman"/>
                <a:cs typeface="Times New Roman"/>
              </a:rPr>
              <a:t> </a:t>
            </a:r>
            <a:r>
              <a:rPr lang="it-IT" dirty="0">
                <a:cs typeface="Calibri"/>
              </a:rPr>
              <a:t>mille”</a:t>
            </a:r>
            <a:r>
              <a:rPr lang="it-IT" spc="15" dirty="0">
                <a:latin typeface="Times New Roman"/>
                <a:cs typeface="Times New Roman"/>
              </a:rPr>
              <a:t> </a:t>
            </a:r>
            <a:r>
              <a:rPr lang="it-IT" spc="-25" dirty="0">
                <a:cs typeface="Calibri"/>
              </a:rPr>
              <a:t>del</a:t>
            </a:r>
            <a:r>
              <a:rPr lang="it-IT" spc="-25" dirty="0">
                <a:latin typeface="Times New Roman"/>
                <a:cs typeface="Times New Roman"/>
              </a:rPr>
              <a:t> </a:t>
            </a:r>
            <a:r>
              <a:rPr lang="it-IT" spc="-10" dirty="0">
                <a:cs typeface="Calibri"/>
              </a:rPr>
              <a:t>rendiconto</a:t>
            </a:r>
            <a:r>
              <a:rPr lang="it-IT" spc="-90" dirty="0">
                <a:latin typeface="Times New Roman"/>
                <a:cs typeface="Times New Roman"/>
              </a:rPr>
              <a:t> </a:t>
            </a:r>
            <a:r>
              <a:rPr lang="it-IT" spc="-10" dirty="0">
                <a:cs typeface="Calibri"/>
              </a:rPr>
              <a:t>gestionale. Se vincolate a progetti </a:t>
            </a:r>
            <a:r>
              <a:rPr lang="it-IT" sz="1800" dirty="0">
                <a:latin typeface="Calibri"/>
                <a:cs typeface="Calibri"/>
              </a:rPr>
              <a:t>sono assimilate</a:t>
            </a:r>
            <a:r>
              <a:rPr lang="it-IT" sz="1800" spc="250" dirty="0">
                <a:latin typeface="Times New Roman"/>
                <a:cs typeface="Times New Roman"/>
              </a:rPr>
              <a:t> </a:t>
            </a:r>
            <a:r>
              <a:rPr lang="it-IT" sz="1800" dirty="0">
                <a:latin typeface="Calibri"/>
                <a:cs typeface="Calibri"/>
              </a:rPr>
              <a:t>a</a:t>
            </a:r>
            <a:r>
              <a:rPr lang="it-IT" sz="1800" spc="254" dirty="0">
                <a:latin typeface="Times New Roman"/>
                <a:cs typeface="Times New Roman"/>
              </a:rPr>
              <a:t> </a:t>
            </a:r>
            <a:r>
              <a:rPr lang="it-IT" sz="1800" dirty="0">
                <a:latin typeface="Calibri"/>
                <a:cs typeface="Calibri"/>
              </a:rPr>
              <a:t>quella</a:t>
            </a:r>
            <a:r>
              <a:rPr lang="it-IT" sz="1800" spc="250" dirty="0">
                <a:latin typeface="Times New Roman"/>
                <a:cs typeface="Times New Roman"/>
              </a:rPr>
              <a:t> </a:t>
            </a:r>
            <a:r>
              <a:rPr lang="it-IT" sz="1800" spc="-10" dirty="0">
                <a:latin typeface="Calibri"/>
                <a:cs typeface="Calibri"/>
              </a:rPr>
              <a:t>delle</a:t>
            </a:r>
            <a:r>
              <a:rPr lang="it-IT" sz="1800" spc="-10" dirty="0">
                <a:latin typeface="Times New Roman"/>
                <a:cs typeface="Times New Roman"/>
              </a:rPr>
              <a:t> </a:t>
            </a:r>
            <a:r>
              <a:rPr lang="it-IT" sz="1800" dirty="0">
                <a:latin typeface="Calibri"/>
                <a:cs typeface="Calibri"/>
              </a:rPr>
              <a:t>erogazioni</a:t>
            </a:r>
            <a:r>
              <a:rPr lang="it-IT" sz="1800" spc="235" dirty="0">
                <a:latin typeface="Times New Roman"/>
                <a:cs typeface="Times New Roman"/>
              </a:rPr>
              <a:t>  </a:t>
            </a:r>
            <a:r>
              <a:rPr lang="it-IT" sz="1800" dirty="0">
                <a:latin typeface="Calibri"/>
                <a:cs typeface="Calibri"/>
              </a:rPr>
              <a:t>liberali</a:t>
            </a:r>
            <a:r>
              <a:rPr lang="it-IT" sz="1800" spc="235" dirty="0">
                <a:latin typeface="Times New Roman"/>
                <a:cs typeface="Times New Roman"/>
              </a:rPr>
              <a:t>  </a:t>
            </a:r>
            <a:r>
              <a:rPr lang="it-IT" sz="1800" dirty="0">
                <a:latin typeface="Calibri"/>
                <a:cs typeface="Calibri"/>
              </a:rPr>
              <a:t>vincolate (giro a Patrimonio vincolato),</a:t>
            </a:r>
            <a:r>
              <a:rPr lang="it-IT" sz="1800" spc="240" dirty="0">
                <a:latin typeface="Times New Roman"/>
                <a:cs typeface="Times New Roman"/>
              </a:rPr>
              <a:t>  </a:t>
            </a:r>
            <a:endParaRPr lang="it-IT" sz="1800" dirty="0">
              <a:latin typeface="Calibri"/>
              <a:cs typeface="Calibri"/>
            </a:endParaRPr>
          </a:p>
          <a:p>
            <a:pPr marL="239395" marR="5080" indent="-227329" algn="just">
              <a:lnSpc>
                <a:spcPts val="1510"/>
              </a:lnSpc>
              <a:spcBef>
                <a:spcPts val="295"/>
              </a:spcBef>
              <a:buFont typeface="Arial"/>
              <a:buChar char="•"/>
              <a:tabLst>
                <a:tab pos="240665" algn="l"/>
              </a:tabLst>
            </a:pPr>
            <a:endParaRPr lang="it-IT" spc="455" dirty="0">
              <a:latin typeface="ApPTOS"/>
              <a:cs typeface="Calibri"/>
            </a:endParaRPr>
          </a:p>
          <a:p>
            <a:pPr marL="239395" marR="5080" indent="-227329" algn="just">
              <a:lnSpc>
                <a:spcPts val="1510"/>
              </a:lnSpc>
              <a:spcBef>
                <a:spcPts val="295"/>
              </a:spcBef>
              <a:buFont typeface="Arial"/>
              <a:buChar char="•"/>
              <a:tabLst>
                <a:tab pos="240665" algn="l"/>
              </a:tabLst>
            </a:pPr>
            <a:r>
              <a:rPr lang="it-IT" spc="455" dirty="0">
                <a:latin typeface="ApPTOS"/>
                <a:cs typeface="Calibri"/>
              </a:rPr>
              <a:t> 					 dare    	     avere</a:t>
            </a:r>
          </a:p>
          <a:p>
            <a:pPr marL="12066" marR="5080" algn="just">
              <a:lnSpc>
                <a:spcPts val="1510"/>
              </a:lnSpc>
              <a:spcBef>
                <a:spcPts val="295"/>
              </a:spcBef>
              <a:tabLst>
                <a:tab pos="240665" algn="l"/>
              </a:tabLst>
            </a:pPr>
            <a:r>
              <a:rPr lang="it-IT" spc="-10" dirty="0">
                <a:latin typeface="Calibri"/>
                <a:cs typeface="Calibri"/>
              </a:rPr>
              <a:t>C IV) disponibilità liquide 			€ 1.000(SP)</a:t>
            </a:r>
          </a:p>
          <a:p>
            <a:pPr marL="12066" marR="5080" algn="just">
              <a:lnSpc>
                <a:spcPts val="1510"/>
              </a:lnSpc>
              <a:spcBef>
                <a:spcPts val="295"/>
              </a:spcBef>
              <a:tabLst>
                <a:tab pos="240665" algn="l"/>
              </a:tabLst>
            </a:pPr>
            <a:r>
              <a:rPr lang="it-IT" spc="-10" dirty="0">
                <a:latin typeface="Calibri"/>
                <a:cs typeface="Calibri"/>
              </a:rPr>
              <a:t>A4)  Erogazioni liberali 					€ 1.000 (RG)</a:t>
            </a:r>
          </a:p>
          <a:p>
            <a:pPr marL="12066" marR="5080" algn="just">
              <a:lnSpc>
                <a:spcPts val="1510"/>
              </a:lnSpc>
              <a:spcBef>
                <a:spcPts val="295"/>
              </a:spcBef>
              <a:tabLst>
                <a:tab pos="240665" algn="l"/>
              </a:tabLst>
            </a:pPr>
            <a:endParaRPr lang="it-IT"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p:txBody>
      </p:sp>
    </p:spTree>
    <p:extLst>
      <p:ext uri="{BB962C8B-B14F-4D97-AF65-F5344CB8AC3E}">
        <p14:creationId xmlns:p14="http://schemas.microsoft.com/office/powerpoint/2010/main" val="497761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CC3A0-F893-53DE-B87B-84E1B8423E05}"/>
              </a:ext>
            </a:extLst>
          </p:cNvPr>
          <p:cNvSpPr>
            <a:spLocks noGrp="1"/>
          </p:cNvSpPr>
          <p:nvPr>
            <p:ph type="title"/>
          </p:nvPr>
        </p:nvSpPr>
        <p:spPr>
          <a:xfrm>
            <a:off x="800100" y="-692290"/>
            <a:ext cx="7543800" cy="1450757"/>
          </a:xfrm>
        </p:spPr>
        <p:txBody>
          <a:bodyPr/>
          <a:lstStyle/>
          <a:p>
            <a:r>
              <a:rPr lang="it-IT" sz="2500" b="1" dirty="0">
                <a:latin typeface="ApPTOS"/>
                <a:cs typeface="Calibri"/>
              </a:rPr>
              <a:t>Quote associative</a:t>
            </a:r>
          </a:p>
        </p:txBody>
      </p:sp>
      <p:sp>
        <p:nvSpPr>
          <p:cNvPr id="3" name="Segnaposto piè di pagina 2">
            <a:extLst>
              <a:ext uri="{FF2B5EF4-FFF2-40B4-BE49-F238E27FC236}">
                <a16:creationId xmlns:a16="http://schemas.microsoft.com/office/drawing/2014/main" id="{F4F69CD4-11BD-838E-FA10-DDD0A7C38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4" name="Segnaposto numero diapositiva 3">
            <a:extLst>
              <a:ext uri="{FF2B5EF4-FFF2-40B4-BE49-F238E27FC236}">
                <a16:creationId xmlns:a16="http://schemas.microsoft.com/office/drawing/2014/main" id="{2D3FA3A0-0804-EF46-C628-000758FE2FB4}"/>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46</a:t>
            </a:fld>
            <a:endParaRPr lang="it-IT" sz="2400" b="0" strike="noStrike" spc="-1">
              <a:latin typeface="Times New Roman"/>
            </a:endParaRPr>
          </a:p>
        </p:txBody>
      </p:sp>
      <p:sp>
        <p:nvSpPr>
          <p:cNvPr id="6" name="CasellaDiTesto 5">
            <a:extLst>
              <a:ext uri="{FF2B5EF4-FFF2-40B4-BE49-F238E27FC236}">
                <a16:creationId xmlns:a16="http://schemas.microsoft.com/office/drawing/2014/main" id="{7EB9770B-FC1F-27EC-3419-D069F823F8DD}"/>
              </a:ext>
            </a:extLst>
          </p:cNvPr>
          <p:cNvSpPr txBox="1"/>
          <p:nvPr/>
        </p:nvSpPr>
        <p:spPr>
          <a:xfrm>
            <a:off x="542925" y="886022"/>
            <a:ext cx="8058150" cy="3903889"/>
          </a:xfrm>
          <a:prstGeom prst="rect">
            <a:avLst/>
          </a:prstGeom>
          <a:solidFill>
            <a:schemeClr val="bg1"/>
          </a:solidFill>
        </p:spPr>
        <p:txBody>
          <a:bodyPr wrap="square">
            <a:spAutoFit/>
          </a:bodyPr>
          <a:lstStyle/>
          <a:p>
            <a:pPr marL="240665" marR="6350" indent="-228600" algn="just">
              <a:lnSpc>
                <a:spcPct val="107100"/>
              </a:lnSpc>
              <a:spcBef>
                <a:spcPts val="100"/>
              </a:spcBef>
              <a:buFont typeface="Arial"/>
              <a:buChar char="•"/>
              <a:tabLst>
                <a:tab pos="240665" algn="l"/>
              </a:tabLst>
            </a:pPr>
            <a:r>
              <a:rPr lang="it-IT" sz="1800" dirty="0">
                <a:latin typeface="Calibri"/>
                <a:cs typeface="Calibri"/>
              </a:rPr>
              <a:t>Sono entrate di competenza.</a:t>
            </a:r>
          </a:p>
          <a:p>
            <a:pPr marL="240665" marR="6350" indent="-228600" algn="just">
              <a:lnSpc>
                <a:spcPct val="107100"/>
              </a:lnSpc>
              <a:spcBef>
                <a:spcPts val="100"/>
              </a:spcBef>
              <a:buFont typeface="Arial"/>
              <a:buChar char="•"/>
              <a:tabLst>
                <a:tab pos="240665" algn="l"/>
              </a:tabLst>
            </a:pPr>
            <a:r>
              <a:rPr lang="it-IT" sz="1800" dirty="0">
                <a:latin typeface="Calibri"/>
                <a:cs typeface="Calibri"/>
              </a:rPr>
              <a:t>Al versamento:</a:t>
            </a:r>
          </a:p>
          <a:p>
            <a:pPr marL="239395" marR="5080" indent="-227329" algn="just">
              <a:lnSpc>
                <a:spcPts val="1510"/>
              </a:lnSpc>
              <a:spcBef>
                <a:spcPts val="295"/>
              </a:spcBef>
              <a:buFont typeface="Arial"/>
              <a:buChar char="•"/>
              <a:tabLst>
                <a:tab pos="240665" algn="l"/>
              </a:tabLst>
            </a:pPr>
            <a:endParaRPr lang="it-IT" spc="455" dirty="0">
              <a:latin typeface="ApPTOS"/>
              <a:cs typeface="Calibri"/>
            </a:endParaRPr>
          </a:p>
          <a:p>
            <a:pPr marL="239395" marR="5080" indent="-227329" algn="just">
              <a:lnSpc>
                <a:spcPts val="1510"/>
              </a:lnSpc>
              <a:spcBef>
                <a:spcPts val="295"/>
              </a:spcBef>
              <a:buFont typeface="Arial"/>
              <a:buChar char="•"/>
              <a:tabLst>
                <a:tab pos="240665" algn="l"/>
              </a:tabLst>
            </a:pPr>
            <a:r>
              <a:rPr lang="it-IT" spc="455" dirty="0">
                <a:latin typeface="ApPTOS"/>
                <a:cs typeface="Calibri"/>
              </a:rPr>
              <a:t> 					 dare    	     avere</a:t>
            </a:r>
          </a:p>
          <a:p>
            <a:pPr marL="12066" marR="5080" algn="just">
              <a:lnSpc>
                <a:spcPts val="1510"/>
              </a:lnSpc>
              <a:spcBef>
                <a:spcPts val="295"/>
              </a:spcBef>
              <a:tabLst>
                <a:tab pos="240665" algn="l"/>
              </a:tabLst>
            </a:pPr>
            <a:r>
              <a:rPr lang="it-IT" spc="-10" dirty="0">
                <a:latin typeface="Calibri"/>
                <a:cs typeface="Calibri"/>
              </a:rPr>
              <a:t>C IV) disponibilità liquide 			€ 10(SP)</a:t>
            </a:r>
          </a:p>
          <a:p>
            <a:pPr marL="12066" marR="5080" algn="just">
              <a:lnSpc>
                <a:spcPts val="1510"/>
              </a:lnSpc>
              <a:spcBef>
                <a:spcPts val="295"/>
              </a:spcBef>
              <a:tabLst>
                <a:tab pos="240665" algn="l"/>
              </a:tabLst>
            </a:pPr>
            <a:r>
              <a:rPr lang="it-IT" spc="-10" dirty="0">
                <a:latin typeface="Calibri"/>
                <a:cs typeface="Calibri"/>
              </a:rPr>
              <a:t>A1)  Proventi da Quote 					€ 10 (RG)</a:t>
            </a:r>
          </a:p>
          <a:p>
            <a:pPr marL="12066" marR="5080" algn="just">
              <a:lnSpc>
                <a:spcPts val="1510"/>
              </a:lnSpc>
              <a:spcBef>
                <a:spcPts val="295"/>
              </a:spcBef>
              <a:tabLst>
                <a:tab pos="240665" algn="l"/>
              </a:tabLst>
            </a:pPr>
            <a:endParaRPr lang="it-IT" dirty="0">
              <a:latin typeface="Calibri"/>
              <a:cs typeface="Calibri"/>
            </a:endParaRPr>
          </a:p>
          <a:p>
            <a:pPr marL="12066" marR="5080">
              <a:lnSpc>
                <a:spcPts val="1510"/>
              </a:lnSpc>
              <a:spcBef>
                <a:spcPts val="295"/>
              </a:spcBef>
              <a:tabLst>
                <a:tab pos="240665" algn="l"/>
              </a:tabLst>
            </a:pPr>
            <a:r>
              <a:rPr lang="it-IT" dirty="0">
                <a:latin typeface="Calibri"/>
                <a:cs typeface="Calibri"/>
              </a:rPr>
              <a:t>A fine esercizio per le quote non versate:	</a:t>
            </a:r>
          </a:p>
          <a:p>
            <a:pPr marL="12066" marR="5080">
              <a:lnSpc>
                <a:spcPts val="1510"/>
              </a:lnSpc>
              <a:spcBef>
                <a:spcPts val="295"/>
              </a:spcBef>
              <a:tabLst>
                <a:tab pos="240665" algn="l"/>
              </a:tabLst>
            </a:pPr>
            <a:endParaRPr lang="it-IT" dirty="0">
              <a:latin typeface="Calibri"/>
              <a:cs typeface="Calibri"/>
            </a:endParaRPr>
          </a:p>
          <a:p>
            <a:pPr marL="12066" marR="5080" algn="just">
              <a:lnSpc>
                <a:spcPts val="1510"/>
              </a:lnSpc>
              <a:spcBef>
                <a:spcPts val="295"/>
              </a:spcBef>
              <a:tabLst>
                <a:tab pos="240665" algn="l"/>
              </a:tabLst>
            </a:pPr>
            <a:r>
              <a:rPr lang="it-IT" spc="-10" dirty="0">
                <a:latin typeface="Calibri"/>
                <a:cs typeface="Calibri"/>
              </a:rPr>
              <a:t>A) Quote associative ancora dovute 		€ 100(SP)</a:t>
            </a:r>
          </a:p>
          <a:p>
            <a:pPr marL="12066" marR="5080" algn="just">
              <a:lnSpc>
                <a:spcPts val="1510"/>
              </a:lnSpc>
              <a:spcBef>
                <a:spcPts val="295"/>
              </a:spcBef>
              <a:tabLst>
                <a:tab pos="240665" algn="l"/>
              </a:tabLst>
            </a:pPr>
            <a:r>
              <a:rPr lang="it-IT" spc="-10" dirty="0">
                <a:latin typeface="Calibri"/>
                <a:cs typeface="Calibri"/>
              </a:rPr>
              <a:t>A1)  Proventi da Quote 					€ 100 (RG)</a:t>
            </a:r>
          </a:p>
          <a:p>
            <a:pPr marL="12066" marR="5080">
              <a:lnSpc>
                <a:spcPts val="1510"/>
              </a:lnSpc>
              <a:spcBef>
                <a:spcPts val="295"/>
              </a:spcBef>
              <a:tabLst>
                <a:tab pos="240665" algn="l"/>
              </a:tabLst>
            </a:pPr>
            <a:endParaRPr lang="it-IT" dirty="0">
              <a:latin typeface="Calibri"/>
              <a:cs typeface="Calibri"/>
            </a:endParaRPr>
          </a:p>
          <a:p>
            <a:pPr marL="12066" marR="5080">
              <a:lnSpc>
                <a:spcPts val="1510"/>
              </a:lnSpc>
              <a:spcBef>
                <a:spcPts val="295"/>
              </a:spcBef>
              <a:tabLst>
                <a:tab pos="240665" algn="l"/>
              </a:tabLst>
            </a:pPr>
            <a:br>
              <a:rPr lang="it-IT" dirty="0">
                <a:latin typeface="Calibri"/>
                <a:cs typeface="Calibri"/>
              </a:rPr>
            </a:br>
            <a:endParaRPr lang="it-IT"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a:p>
            <a:pPr marL="12066" marR="5080" algn="just">
              <a:lnSpc>
                <a:spcPts val="1510"/>
              </a:lnSpc>
              <a:spcBef>
                <a:spcPts val="295"/>
              </a:spcBef>
              <a:tabLst>
                <a:tab pos="240665" algn="l"/>
              </a:tabLst>
            </a:pPr>
            <a:endParaRPr lang="it-IT" sz="1800" dirty="0">
              <a:latin typeface="Calibri"/>
              <a:cs typeface="Calibri"/>
            </a:endParaRPr>
          </a:p>
        </p:txBody>
      </p:sp>
    </p:spTree>
    <p:extLst>
      <p:ext uri="{BB962C8B-B14F-4D97-AF65-F5344CB8AC3E}">
        <p14:creationId xmlns:p14="http://schemas.microsoft.com/office/powerpoint/2010/main" val="118222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1147756"/>
            <a:ext cx="7953375" cy="2599844"/>
          </a:xfrm>
          <a:prstGeom prst="rect">
            <a:avLst/>
          </a:prstGeom>
          <a:noFill/>
          <a:ln w="0">
            <a:noFill/>
          </a:ln>
        </p:spPr>
        <p:txBody>
          <a:bodyPr anchor="b">
            <a:noAutofit/>
          </a:bodyPr>
          <a:lstStyle/>
          <a:p>
            <a:pPr algn="ctr">
              <a:lnSpc>
                <a:spcPct val="100000"/>
              </a:lnSpc>
              <a:tabLst>
                <a:tab pos="408240" algn="l"/>
              </a:tabLst>
            </a:pPr>
            <a:r>
              <a:rPr lang="it-IT" sz="3200" b="1" strike="noStrike" spc="-1" dirty="0">
                <a:solidFill>
                  <a:srgbClr val="262626"/>
                </a:solidFill>
                <a:latin typeface="Times New Roman"/>
              </a:rPr>
              <a:t>III) Iter dalla predisposizione all'approvazione al deposito del bilancio</a:t>
            </a:r>
          </a:p>
        </p:txBody>
      </p:sp>
    </p:spTree>
    <p:extLst>
      <p:ext uri="{BB962C8B-B14F-4D97-AF65-F5344CB8AC3E}">
        <p14:creationId xmlns:p14="http://schemas.microsoft.com/office/powerpoint/2010/main" val="3519774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B1BA4E5-8DBF-9BDE-0C0D-0310722BFD02}"/>
              </a:ext>
            </a:extLst>
          </p:cNvPr>
          <p:cNvSpPr txBox="1"/>
          <p:nvPr/>
        </p:nvSpPr>
        <p:spPr>
          <a:xfrm>
            <a:off x="714054" y="1422971"/>
            <a:ext cx="7834045" cy="559941"/>
          </a:xfrm>
          <a:prstGeom prst="rect">
            <a:avLst/>
          </a:prstGeom>
          <a:solidFill>
            <a:schemeClr val="bg1"/>
          </a:solidFill>
        </p:spPr>
        <p:txBody>
          <a:bodyPr wrap="square" rtlCol="0">
            <a:spAutoFit/>
          </a:bodyPr>
          <a:lstStyle/>
          <a:p>
            <a:endParaRPr lang="it-IT" dirty="0"/>
          </a:p>
        </p:txBody>
      </p:sp>
      <p:sp>
        <p:nvSpPr>
          <p:cNvPr id="195" name="TextShape 1"/>
          <p:cNvSpPr txBox="1"/>
          <p:nvPr/>
        </p:nvSpPr>
        <p:spPr>
          <a:xfrm>
            <a:off x="457380" y="-218628"/>
            <a:ext cx="8229240" cy="906996"/>
          </a:xfrm>
          <a:prstGeom prst="rect">
            <a:avLst/>
          </a:prstGeom>
          <a:noFill/>
          <a:ln w="0">
            <a:noFill/>
          </a:ln>
        </p:spPr>
        <p:txBody>
          <a:bodyPr anchor="b">
            <a:normAutofit/>
          </a:bodyPr>
          <a:lstStyle/>
          <a:p>
            <a:pPr algn="ctr">
              <a:lnSpc>
                <a:spcPct val="100000"/>
              </a:lnSpc>
            </a:pPr>
            <a:br>
              <a:rPr sz="1200" dirty="0"/>
            </a:br>
            <a:r>
              <a:rPr lang="it-IT" sz="1200" b="1" strike="noStrike" spc="-1" dirty="0">
                <a:solidFill>
                  <a:srgbClr val="262626"/>
                </a:solidFill>
                <a:latin typeface="Times New Roman"/>
              </a:rPr>
              <a:t>Ipotesi di iter approvazione bilancio</a:t>
            </a:r>
            <a:br>
              <a:rPr sz="1200" dirty="0"/>
            </a:br>
            <a:endParaRPr lang="it-IT" sz="1200" b="0" strike="noStrike" spc="-1" dirty="0">
              <a:solidFill>
                <a:srgbClr val="000000"/>
              </a:solidFill>
              <a:latin typeface="Times New Roman"/>
            </a:endParaRPr>
          </a:p>
        </p:txBody>
      </p:sp>
      <p:graphicFrame>
        <p:nvGraphicFramePr>
          <p:cNvPr id="196" name="Table 2"/>
          <p:cNvGraphicFramePr/>
          <p:nvPr>
            <p:extLst>
              <p:ext uri="{D42A27DB-BD31-4B8C-83A1-F6EECF244321}">
                <p14:modId xmlns:p14="http://schemas.microsoft.com/office/powerpoint/2010/main" val="319238215"/>
              </p:ext>
            </p:extLst>
          </p:nvPr>
        </p:nvGraphicFramePr>
        <p:xfrm>
          <a:off x="1060901" y="495727"/>
          <a:ext cx="7239906" cy="5776889"/>
        </p:xfrm>
        <a:graphic>
          <a:graphicData uri="http://schemas.openxmlformats.org/drawingml/2006/table">
            <a:tbl>
              <a:tblPr/>
              <a:tblGrid>
                <a:gridCol w="3397986">
                  <a:extLst>
                    <a:ext uri="{9D8B030D-6E8A-4147-A177-3AD203B41FA5}">
                      <a16:colId xmlns:a16="http://schemas.microsoft.com/office/drawing/2014/main" val="20000"/>
                    </a:ext>
                  </a:extLst>
                </a:gridCol>
                <a:gridCol w="1920600">
                  <a:extLst>
                    <a:ext uri="{9D8B030D-6E8A-4147-A177-3AD203B41FA5}">
                      <a16:colId xmlns:a16="http://schemas.microsoft.com/office/drawing/2014/main" val="20001"/>
                    </a:ext>
                  </a:extLst>
                </a:gridCol>
                <a:gridCol w="1921320">
                  <a:extLst>
                    <a:ext uri="{9D8B030D-6E8A-4147-A177-3AD203B41FA5}">
                      <a16:colId xmlns:a16="http://schemas.microsoft.com/office/drawing/2014/main" val="20002"/>
                    </a:ext>
                  </a:extLst>
                </a:gridCol>
              </a:tblGrid>
              <a:tr h="251399">
                <a:tc>
                  <a:txBody>
                    <a:bodyPr/>
                    <a:lstStyle/>
                    <a:p>
                      <a:pPr algn="ctr">
                        <a:lnSpc>
                          <a:spcPct val="115000"/>
                        </a:lnSpc>
                        <a:spcAft>
                          <a:spcPts val="1001"/>
                        </a:spcAft>
                      </a:pPr>
                      <a:r>
                        <a:rPr lang="it-IT" sz="1050" b="1" strike="noStrike" spc="-1" dirty="0">
                          <a:solidFill>
                            <a:srgbClr val="000000"/>
                          </a:solidFill>
                          <a:latin typeface="Times New Roman"/>
                          <a:ea typeface="Times New Roman"/>
                        </a:rPr>
                        <a:t>CHI</a:t>
                      </a:r>
                      <a:endParaRPr lang="it-IT" sz="105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spcAft>
                          <a:spcPts val="1001"/>
                        </a:spcAft>
                      </a:pPr>
                      <a:r>
                        <a:rPr lang="it-IT" sz="1050" b="1" strike="noStrike" spc="-1" dirty="0">
                          <a:solidFill>
                            <a:srgbClr val="000000"/>
                          </a:solidFill>
                          <a:latin typeface="Times New Roman"/>
                          <a:ea typeface="Times New Roman"/>
                        </a:rPr>
                        <a:t>COSA</a:t>
                      </a:r>
                      <a:endParaRPr lang="it-IT" sz="105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spcAft>
                          <a:spcPts val="1001"/>
                        </a:spcAft>
                      </a:pPr>
                      <a:r>
                        <a:rPr lang="it-IT" sz="1050" b="1" strike="noStrike" spc="-1" dirty="0">
                          <a:solidFill>
                            <a:srgbClr val="000000"/>
                          </a:solidFill>
                          <a:latin typeface="Times New Roman"/>
                          <a:ea typeface="Times New Roman"/>
                        </a:rPr>
                        <a:t>QUANDO</a:t>
                      </a:r>
                      <a:endParaRPr lang="it-IT" sz="105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873494">
                <a:tc>
                  <a:txBody>
                    <a:bodyPr/>
                    <a:lstStyle/>
                    <a:p>
                      <a:pPr algn="just">
                        <a:lnSpc>
                          <a:spcPct val="115000"/>
                        </a:lnSpc>
                        <a:spcAft>
                          <a:spcPts val="1001"/>
                        </a:spcAft>
                      </a:pPr>
                      <a:r>
                        <a:rPr lang="it-IT" sz="1000" b="0" strike="noStrike" spc="-1" dirty="0">
                          <a:solidFill>
                            <a:srgbClr val="000000"/>
                          </a:solidFill>
                          <a:latin typeface="Times New Roman"/>
                        </a:rPr>
                        <a:t>Consiglio direttivo / Organo amministrativo</a:t>
                      </a:r>
                      <a:endParaRPr lang="it-IT" sz="1000" b="0" strike="noStrike" spc="-1" dirty="0">
                        <a:latin typeface="Arial"/>
                      </a:endParaRPr>
                    </a:p>
                    <a:p>
                      <a:pPr algn="just">
                        <a:lnSpc>
                          <a:spcPct val="115000"/>
                        </a:lnSpc>
                        <a:spcAft>
                          <a:spcPts val="1001"/>
                        </a:spcAft>
                      </a:pPr>
                      <a:r>
                        <a:rPr lang="it-IT" sz="1000" b="0" strike="noStrike" spc="-1" dirty="0">
                          <a:solidFill>
                            <a:srgbClr val="000000"/>
                          </a:solidFill>
                          <a:latin typeface="Times New Roman"/>
                          <a:ea typeface="Times New Roman"/>
                        </a:rPr>
                        <a:t>(con il supporto dell’ufficio amministrativo e dei professionisti)</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Predisposizione del progetto di Bilancio e Rendiconto raccolte occasionali</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1" strike="noStrike" spc="-1" dirty="0">
                          <a:solidFill>
                            <a:srgbClr val="000000"/>
                          </a:solidFill>
                          <a:latin typeface="Times New Roman"/>
                          <a:ea typeface="Times New Roman"/>
                        </a:rPr>
                        <a:t> </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27629">
                <a:tc>
                  <a:txBody>
                    <a:bodyPr/>
                    <a:lstStyle/>
                    <a:p>
                      <a:pPr algn="just">
                        <a:lnSpc>
                          <a:spcPct val="115000"/>
                        </a:lnSpc>
                        <a:spcAft>
                          <a:spcPts val="1001"/>
                        </a:spcAft>
                      </a:pPr>
                      <a:r>
                        <a:rPr lang="it-IT" sz="1000" b="0" strike="noStrike" spc="-1" dirty="0">
                          <a:solidFill>
                            <a:srgbClr val="000000"/>
                          </a:solidFill>
                          <a:latin typeface="Times New Roman"/>
                        </a:rPr>
                        <a:t>Consiglio direttivo / Organo amministrativo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Approvazione del progetto di Bilancio e Rendiconto raccolte occasionali e invio all’Organo di controllo e al Revisore </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31 marzo (data consigliata)</a:t>
                      </a:r>
                      <a:endParaRPr lang="it-IT" sz="1000" b="0" strike="noStrike" spc="-1" dirty="0">
                        <a:latin typeface="Arial"/>
                      </a:endParaRPr>
                    </a:p>
                    <a:p>
                      <a:pPr algn="just">
                        <a:lnSpc>
                          <a:spcPct val="115000"/>
                        </a:lnSpc>
                        <a:spcAft>
                          <a:spcPts val="600"/>
                        </a:spcAft>
                      </a:pPr>
                      <a:r>
                        <a:rPr lang="it-IT" sz="1000" b="0" strike="noStrike" spc="-1" dirty="0">
                          <a:solidFill>
                            <a:srgbClr val="000000"/>
                          </a:solidFill>
                          <a:latin typeface="Times New Roman"/>
                          <a:ea typeface="Times New Roman"/>
                        </a:rPr>
                        <a:t>(comunque non oltre il 31 maggio)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581839">
                <a:tc>
                  <a:txBody>
                    <a:bodyPr/>
                    <a:lstStyle/>
                    <a:p>
                      <a:pPr algn="just">
                        <a:lnSpc>
                          <a:spcPct val="115000"/>
                        </a:lnSpc>
                        <a:spcAft>
                          <a:spcPts val="1001"/>
                        </a:spcAft>
                      </a:pPr>
                      <a:r>
                        <a:rPr lang="it-IT" sz="1000" b="0" strike="noStrike" spc="-1" dirty="0">
                          <a:solidFill>
                            <a:srgbClr val="000000"/>
                          </a:solidFill>
                          <a:latin typeface="Times New Roman"/>
                          <a:ea typeface="Times New Roman"/>
                        </a:rPr>
                        <a:t>Revisore dei conti</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Relazione al bilancio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Almeno 15 giorni prima dell’assemblea dei soci (data consigliata)</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73494">
                <a:tc>
                  <a:txBody>
                    <a:bodyPr/>
                    <a:lstStyle/>
                    <a:p>
                      <a:pPr algn="just">
                        <a:lnSpc>
                          <a:spcPct val="115000"/>
                        </a:lnSpc>
                        <a:spcAft>
                          <a:spcPts val="1001"/>
                        </a:spcAft>
                      </a:pPr>
                      <a:r>
                        <a:rPr lang="it-IT" sz="1000" b="0" strike="noStrike" spc="-1" dirty="0">
                          <a:solidFill>
                            <a:srgbClr val="000000"/>
                          </a:solidFill>
                          <a:latin typeface="Times New Roman"/>
                          <a:ea typeface="Times New Roman"/>
                        </a:rPr>
                        <a:t>Organo di controllo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Relazione al Bilancio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marR="0" lvl="0" indent="0" algn="just" defTabSz="914400" rtl="0" eaLnBrk="1" fontAlgn="auto" latinLnBrk="0" hangingPunct="1">
                        <a:lnSpc>
                          <a:spcPct val="115000"/>
                        </a:lnSpc>
                        <a:spcBef>
                          <a:spcPts val="0"/>
                        </a:spcBef>
                        <a:spcAft>
                          <a:spcPts val="1001"/>
                        </a:spcAft>
                        <a:buClrTx/>
                        <a:buSzTx/>
                        <a:buFontTx/>
                        <a:buNone/>
                        <a:tabLst/>
                        <a:defRPr/>
                      </a:pPr>
                      <a:r>
                        <a:rPr lang="it-IT" sz="1000" b="0" strike="noStrike" spc="-1" dirty="0">
                          <a:solidFill>
                            <a:srgbClr val="000000"/>
                          </a:solidFill>
                          <a:latin typeface="Times New Roman"/>
                          <a:ea typeface="Times New Roman"/>
                        </a:rPr>
                        <a:t>Almeno 15 giorni prima dell’assemblea dei soci (data consigliata)</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704383">
                <a:tc>
                  <a:txBody>
                    <a:bodyPr/>
                    <a:lstStyle/>
                    <a:p>
                      <a:pPr algn="just">
                        <a:lnSpc>
                          <a:spcPct val="115000"/>
                        </a:lnSpc>
                        <a:spcAft>
                          <a:spcPts val="1001"/>
                        </a:spcAft>
                      </a:pPr>
                      <a:r>
                        <a:rPr lang="it-IT" sz="1000" b="0" strike="noStrike" spc="-1" dirty="0">
                          <a:solidFill>
                            <a:srgbClr val="000000"/>
                          </a:solidFill>
                          <a:latin typeface="Times New Roman"/>
                          <a:ea typeface="Times New Roman"/>
                        </a:rPr>
                        <a:t>Assemblea dei soci</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Pubblicazione del fascicolo di bilancio e Rendiconto raccolte occasionali / Messa a disposizione dei soci presso la sede.</a:t>
                      </a:r>
                    </a:p>
                    <a:p>
                      <a:pPr algn="just">
                        <a:lnSpc>
                          <a:spcPct val="115000"/>
                        </a:lnSpc>
                        <a:spcAft>
                          <a:spcPts val="1001"/>
                        </a:spcAft>
                      </a:pPr>
                      <a:r>
                        <a:rPr lang="it-IT" sz="1000" b="0" strike="noStrike" spc="-1" dirty="0">
                          <a:solidFill>
                            <a:srgbClr val="000000"/>
                          </a:solidFill>
                          <a:latin typeface="Times New Roman"/>
                          <a:ea typeface="Times New Roman"/>
                        </a:rPr>
                        <a:t>Convocazione assemblea dei soci</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Almeno 15 giorni prima della data prevista per la prima adunanza  Entro 120 giorni chiusura esercizio (data consigliata)</a:t>
                      </a:r>
                      <a:endParaRPr lang="it-IT" sz="1000" b="0" strike="noStrike" spc="-1" dirty="0">
                        <a:solidFill>
                          <a:schemeClr val="tx1"/>
                        </a:solidFill>
                        <a:latin typeface="Arial"/>
                        <a:ea typeface="+mn-ea"/>
                      </a:endParaRPr>
                    </a:p>
                    <a:p>
                      <a:pPr algn="just">
                        <a:lnSpc>
                          <a:spcPct val="115000"/>
                        </a:lnSpc>
                        <a:spcAft>
                          <a:spcPts val="600"/>
                        </a:spcAft>
                      </a:pPr>
                      <a:r>
                        <a:rPr lang="it-IT" sz="1000" b="0" strike="noStrike" spc="-1" dirty="0">
                          <a:solidFill>
                            <a:srgbClr val="000000"/>
                          </a:solidFill>
                          <a:latin typeface="Times New Roman"/>
                          <a:ea typeface="Times New Roman"/>
                        </a:rPr>
                        <a:t>(comunque non oltre il 30 giugno)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412728">
                <a:tc>
                  <a:txBody>
                    <a:bodyPr/>
                    <a:lstStyle/>
                    <a:p>
                      <a:pPr algn="just">
                        <a:lnSpc>
                          <a:spcPct val="115000"/>
                        </a:lnSpc>
                        <a:spcAft>
                          <a:spcPts val="1001"/>
                        </a:spcAft>
                      </a:pPr>
                      <a:r>
                        <a:rPr lang="it-IT" sz="1000" b="0" strike="noStrike" spc="-1" dirty="0">
                          <a:solidFill>
                            <a:srgbClr val="000000"/>
                          </a:solidFill>
                          <a:latin typeface="Times New Roman"/>
                          <a:ea typeface="Times New Roman"/>
                        </a:rPr>
                        <a:t>Assemblea dei soci </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Approvazione del bilancio d’esercizio.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Entro 120 giorni chiusura esercizio (data consigliata)</a:t>
                      </a:r>
                      <a:endParaRPr lang="it-IT" sz="1000" b="0" strike="noStrike" spc="-1" dirty="0">
                        <a:latin typeface="Arial"/>
                      </a:endParaRPr>
                    </a:p>
                    <a:p>
                      <a:pPr algn="just">
                        <a:lnSpc>
                          <a:spcPct val="115000"/>
                        </a:lnSpc>
                        <a:spcAft>
                          <a:spcPts val="1001"/>
                        </a:spcAft>
                      </a:pPr>
                      <a:r>
                        <a:rPr lang="it-IT" sz="1000" b="0" strike="noStrike" spc="-1" dirty="0">
                          <a:solidFill>
                            <a:srgbClr val="000000"/>
                          </a:solidFill>
                          <a:latin typeface="Times New Roman"/>
                          <a:ea typeface="Times New Roman"/>
                        </a:rPr>
                        <a:t>(comunque non oltre il 30 giugno)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0">
                <a:tc>
                  <a:txBody>
                    <a:bodyPr/>
                    <a:lstStyle/>
                    <a:p>
                      <a:pPr algn="just">
                        <a:lnSpc>
                          <a:spcPct val="115000"/>
                        </a:lnSpc>
                        <a:spcAft>
                          <a:spcPts val="1001"/>
                        </a:spcAft>
                      </a:pPr>
                      <a:r>
                        <a:rPr lang="it-IT" sz="1000" b="0" strike="noStrike" spc="-1" dirty="0">
                          <a:solidFill>
                            <a:srgbClr val="000000"/>
                          </a:solidFill>
                          <a:latin typeface="Times New Roman"/>
                        </a:rPr>
                        <a:t>Consiglio direttivo / Organo amministrativo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Deposito del bilancio d’esercizio e delle relazioni dell’Organo di controllo e  del revisore al RUNTS</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Entro il 30 giugno</a:t>
                      </a:r>
                      <a:endParaRPr lang="it-IT" sz="1000" b="0" strike="noStrike" spc="-1" dirty="0">
                        <a:latin typeface="Arial"/>
                      </a:endParaRPr>
                    </a:p>
                    <a:p>
                      <a:pPr algn="just">
                        <a:lnSpc>
                          <a:spcPct val="115000"/>
                        </a:lnSpc>
                        <a:spcAft>
                          <a:spcPts val="1001"/>
                        </a:spcAft>
                      </a:pPr>
                      <a:r>
                        <a:rPr lang="it-IT" sz="1000" b="0" strike="noStrike" spc="-1" dirty="0">
                          <a:solidFill>
                            <a:srgbClr val="000000"/>
                          </a:solidFill>
                          <a:latin typeface="Times New Roman"/>
                          <a:ea typeface="Times New Roman"/>
                        </a:rPr>
                        <a:t>(termine perentorio previsto dall’art. 48 Codice ETS)</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bl>
          </a:graphicData>
        </a:graphic>
      </p:graphicFrame>
      <p:sp>
        <p:nvSpPr>
          <p:cNvPr id="2" name="Segnaposto piè di pagina 1">
            <a:extLst>
              <a:ext uri="{FF2B5EF4-FFF2-40B4-BE49-F238E27FC236}">
                <a16:creationId xmlns:a16="http://schemas.microsoft.com/office/drawing/2014/main" id="{409AE6D4-C6C7-6ACF-886D-F46CB71626D1}"/>
              </a:ext>
            </a:extLst>
          </p:cNvPr>
          <p:cNvSpPr>
            <a:spLocks noGrp="1"/>
          </p:cNvSpPr>
          <p:nvPr>
            <p:ph type="ftr" sz="quarter" idx="11"/>
          </p:nvPr>
        </p:nvSpPr>
        <p:spPr/>
        <p:txBody>
          <a:bodyPr/>
          <a:lstStyle/>
          <a:p>
            <a:r>
              <a:rPr lang="it-IT" sz="1200" b="0" strike="noStrike" spc="-1" dirty="0">
                <a:solidFill>
                  <a:schemeClr val="tx1"/>
                </a:solidFill>
                <a:latin typeface="Times New Roman"/>
              </a:rPr>
              <a:t>dott. Giampaolo De Simone</a:t>
            </a:r>
          </a:p>
        </p:txBody>
      </p:sp>
      <p:sp>
        <p:nvSpPr>
          <p:cNvPr id="3" name="Segnaposto numero diapositiva 2">
            <a:extLst>
              <a:ext uri="{FF2B5EF4-FFF2-40B4-BE49-F238E27FC236}">
                <a16:creationId xmlns:a16="http://schemas.microsoft.com/office/drawing/2014/main" id="{DD8D0CB5-EE0B-3F9E-53C5-D845883E3B8A}"/>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48</a:t>
            </a:fld>
            <a:endParaRPr lang="it-IT" sz="2400" b="0" strike="noStrike" spc="-1">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1147756"/>
            <a:ext cx="7953375" cy="2599844"/>
          </a:xfrm>
          <a:prstGeom prst="rect">
            <a:avLst/>
          </a:prstGeom>
          <a:noFill/>
          <a:ln w="0">
            <a:noFill/>
          </a:ln>
        </p:spPr>
        <p:txBody>
          <a:bodyPr anchor="b">
            <a:noAutofit/>
          </a:bodyPr>
          <a:lstStyle/>
          <a:p>
            <a:pPr algn="ctr">
              <a:lnSpc>
                <a:spcPct val="100000"/>
              </a:lnSpc>
              <a:tabLst>
                <a:tab pos="408240" algn="l"/>
              </a:tabLst>
            </a:pPr>
            <a:r>
              <a:rPr lang="it-IT" sz="3200" b="1" strike="noStrike" spc="-1" dirty="0">
                <a:solidFill>
                  <a:srgbClr val="262626"/>
                </a:solidFill>
                <a:latin typeface="Times New Roman"/>
              </a:rPr>
              <a:t>IV) Relazione di Missione – pro memoria</a:t>
            </a:r>
          </a:p>
        </p:txBody>
      </p:sp>
    </p:spTree>
    <p:extLst>
      <p:ext uri="{BB962C8B-B14F-4D97-AF65-F5344CB8AC3E}">
        <p14:creationId xmlns:p14="http://schemas.microsoft.com/office/powerpoint/2010/main" val="271970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1D47F77-8CBC-AA85-141A-324585B159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57DFD46C-842A-C541-3DAB-6504FD41FE7F}"/>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a:t>
            </a:fld>
            <a:endParaRPr lang="it-IT" sz="2400" b="0" strike="noStrike" spc="-1">
              <a:latin typeface="Times New Roman"/>
            </a:endParaRPr>
          </a:p>
        </p:txBody>
      </p:sp>
      <p:sp>
        <p:nvSpPr>
          <p:cNvPr id="5" name="CasellaDiTesto 4">
            <a:extLst>
              <a:ext uri="{FF2B5EF4-FFF2-40B4-BE49-F238E27FC236}">
                <a16:creationId xmlns:a16="http://schemas.microsoft.com/office/drawing/2014/main" id="{1FD7EC66-9C57-C5EA-6931-A657790C2684}"/>
              </a:ext>
            </a:extLst>
          </p:cNvPr>
          <p:cNvSpPr txBox="1"/>
          <p:nvPr/>
        </p:nvSpPr>
        <p:spPr>
          <a:xfrm>
            <a:off x="895349" y="884663"/>
            <a:ext cx="8010525" cy="4356705"/>
          </a:xfrm>
          <a:prstGeom prst="rect">
            <a:avLst/>
          </a:prstGeom>
          <a:noFill/>
        </p:spPr>
        <p:txBody>
          <a:bodyPr wrap="square">
            <a:spAutoFit/>
          </a:bodyPr>
          <a:lstStyle/>
          <a:p>
            <a:pPr>
              <a:lnSpc>
                <a:spcPct val="107000"/>
              </a:lnSpc>
              <a:spcAft>
                <a:spcPts val="800"/>
              </a:spcAft>
            </a:pPr>
            <a:r>
              <a:rPr lang="it-IT" b="1" kern="100" dirty="0">
                <a:effectLst/>
                <a:latin typeface="Aptos" panose="020B0004020202020204" pitchFamily="34" charset="0"/>
                <a:ea typeface="Aptos" panose="020B0004020202020204" pitchFamily="34" charset="0"/>
                <a:cs typeface="Arial" panose="020B0604020202020204" pitchFamily="34" charset="0"/>
              </a:rPr>
              <a:t>Chi e da quando?</a:t>
            </a:r>
          </a:p>
          <a:p>
            <a:pPr>
              <a:lnSpc>
                <a:spcPct val="107000"/>
              </a:lnSpc>
              <a:spcAft>
                <a:spcPts val="800"/>
              </a:spcAft>
            </a:pPr>
            <a:endParaRPr lang="it-IT" b="1" kern="100" dirty="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it-IT" kern="100" dirty="0">
                <a:effectLst/>
                <a:latin typeface="Aptos" panose="020B0004020202020204" pitchFamily="34" charset="0"/>
                <a:ea typeface="Aptos" panose="020B0004020202020204" pitchFamily="34" charset="0"/>
                <a:cs typeface="Arial" panose="020B0604020202020204" pitchFamily="34" charset="0"/>
              </a:rPr>
              <a:t>Distinguiamo:</a:t>
            </a:r>
          </a:p>
          <a:p>
            <a:pPr>
              <a:lnSpc>
                <a:spcPct val="107000"/>
              </a:lnSpc>
              <a:spcAft>
                <a:spcPts val="800"/>
              </a:spcAft>
            </a:pPr>
            <a:r>
              <a:rPr lang="it-IT" sz="1800" kern="100" dirty="0">
                <a:effectLst/>
                <a:latin typeface="Aptos" panose="020B0004020202020204" pitchFamily="34" charset="0"/>
                <a:ea typeface="Aptos" panose="020B0004020202020204" pitchFamily="34" charset="0"/>
                <a:cs typeface="Arial" panose="020B0604020202020204" pitchFamily="34" charset="0"/>
              </a:rPr>
              <a:t>A) </a:t>
            </a:r>
            <a:r>
              <a:rPr lang="it-IT" sz="1800" b="1" u="sng" kern="100" dirty="0">
                <a:effectLst/>
                <a:latin typeface="Aptos" panose="020B0004020202020204" pitchFamily="34" charset="0"/>
                <a:ea typeface="Aptos" panose="020B0004020202020204" pitchFamily="34" charset="0"/>
                <a:cs typeface="Arial" panose="020B0604020202020204" pitchFamily="34" charset="0"/>
              </a:rPr>
              <a:t>Gli ETS di diritto temporane</a:t>
            </a:r>
            <a:r>
              <a:rPr lang="it-IT" b="1" u="sng" kern="100" dirty="0">
                <a:latin typeface="Aptos" panose="020B0004020202020204" pitchFamily="34" charset="0"/>
                <a:ea typeface="Aptos" panose="020B0004020202020204" pitchFamily="34" charset="0"/>
                <a:cs typeface="Arial" panose="020B0604020202020204" pitchFamily="34" charset="0"/>
              </a:rPr>
              <a:t>o</a:t>
            </a:r>
            <a:r>
              <a:rPr lang="it-IT" sz="1800" b="1" u="sng" kern="100" dirty="0">
                <a:effectLst/>
                <a:latin typeface="Aptos" panose="020B0004020202020204" pitchFamily="34" charset="0"/>
                <a:ea typeface="Aptos" panose="020B0004020202020204" pitchFamily="34" charset="0"/>
                <a:cs typeface="Arial" panose="020B0604020202020204" pitchFamily="34" charset="0"/>
              </a:rPr>
              <a:t> </a:t>
            </a:r>
            <a:r>
              <a:rPr lang="it-IT" sz="1800" kern="100" dirty="0">
                <a:effectLst/>
                <a:latin typeface="Aptos" panose="020B0004020202020204" pitchFamily="34" charset="0"/>
                <a:ea typeface="Aptos" panose="020B0004020202020204" pitchFamily="34" charset="0"/>
                <a:cs typeface="Arial" panose="020B0604020202020204" pitchFamily="34" charset="0"/>
              </a:rPr>
              <a:t>(APS, </a:t>
            </a:r>
            <a:r>
              <a:rPr lang="it-IT" sz="1800" kern="100" dirty="0" err="1">
                <a:effectLst/>
                <a:latin typeface="Aptos" panose="020B0004020202020204" pitchFamily="34" charset="0"/>
                <a:ea typeface="Aptos" panose="020B0004020202020204" pitchFamily="34" charset="0"/>
                <a:cs typeface="Arial" panose="020B0604020202020204" pitchFamily="34" charset="0"/>
              </a:rPr>
              <a:t>OdV</a:t>
            </a:r>
            <a:r>
              <a:rPr lang="it-IT" sz="1800" kern="100" dirty="0">
                <a:effectLst/>
                <a:latin typeface="Aptos" panose="020B0004020202020204" pitchFamily="34" charset="0"/>
                <a:ea typeface="Aptos" panose="020B0004020202020204" pitchFamily="34" charset="0"/>
                <a:cs typeface="Arial" panose="020B0604020202020204" pitchFamily="34" charset="0"/>
              </a:rPr>
              <a:t> e Onlus) applicano gli schemi del dm 5 marzo 2020 « ... </a:t>
            </a:r>
            <a:r>
              <a:rPr lang="it-IT" sz="1800" b="1" u="sng" kern="100" dirty="0">
                <a:effectLst/>
                <a:latin typeface="Aptos" panose="020B0004020202020204" pitchFamily="34" charset="0"/>
                <a:ea typeface="Aptos" panose="020B0004020202020204" pitchFamily="34" charset="0"/>
                <a:cs typeface="Arial" panose="020B0604020202020204" pitchFamily="34" charset="0"/>
              </a:rPr>
              <a:t>a partire </a:t>
            </a:r>
            <a:r>
              <a:rPr lang="it-IT" sz="1800" kern="100" dirty="0">
                <a:effectLst/>
                <a:latin typeface="Aptos" panose="020B0004020202020204" pitchFamily="34" charset="0"/>
                <a:ea typeface="Aptos" panose="020B0004020202020204" pitchFamily="34" charset="0"/>
                <a:cs typeface="Arial" panose="020B0604020202020204" pitchFamily="34" charset="0"/>
              </a:rPr>
              <a:t>dalla redazione del bilancio relativo al </a:t>
            </a:r>
            <a:r>
              <a:rPr lang="it-IT" sz="1800" b="1" u="sng" kern="100" dirty="0">
                <a:effectLst/>
                <a:latin typeface="Aptos" panose="020B0004020202020204" pitchFamily="34" charset="0"/>
                <a:ea typeface="Aptos" panose="020B0004020202020204" pitchFamily="34" charset="0"/>
                <a:cs typeface="Arial" panose="020B0604020202020204" pitchFamily="34" charset="0"/>
              </a:rPr>
              <a:t>primo esercizio finanziario </a:t>
            </a:r>
            <a:r>
              <a:rPr lang="it-IT" sz="1800" kern="100" dirty="0">
                <a:effectLst/>
                <a:latin typeface="Aptos" panose="020B0004020202020204" pitchFamily="34" charset="0"/>
                <a:ea typeface="Aptos" panose="020B0004020202020204" pitchFamily="34" charset="0"/>
                <a:cs typeface="Arial" panose="020B0604020202020204" pitchFamily="34" charset="0"/>
              </a:rPr>
              <a:t>successivo a quello in corso alla data di pubblicazione del DM 5 marzo 2020 (avvenuta il 18 aprile 2020) </a:t>
            </a:r>
            <a:r>
              <a:rPr lang="it-IT" sz="1800" b="1" u="sng"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 2021</a:t>
            </a:r>
            <a:endParaRPr lang="it-IT" sz="1800" b="1" u="sng"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it-IT"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it-IT" sz="1800" u="sng" kern="100" dirty="0">
                <a:effectLst/>
                <a:latin typeface="Aptos" panose="020B0004020202020204" pitchFamily="34" charset="0"/>
                <a:ea typeface="Aptos" panose="020B0004020202020204" pitchFamily="34" charset="0"/>
                <a:cs typeface="Arial" panose="020B0604020202020204" pitchFamily="34" charset="0"/>
              </a:rPr>
              <a:t>B)</a:t>
            </a:r>
            <a:r>
              <a:rPr lang="it-IT" sz="1800" b="1" u="sng" kern="100" dirty="0">
                <a:effectLst/>
                <a:latin typeface="Aptos" panose="020B0004020202020204" pitchFamily="34" charset="0"/>
                <a:ea typeface="Aptos" panose="020B0004020202020204" pitchFamily="34" charset="0"/>
                <a:cs typeface="Arial" panose="020B0604020202020204" pitchFamily="34" charset="0"/>
              </a:rPr>
              <a:t> Gli ETS «divenuti tali» </a:t>
            </a:r>
            <a:r>
              <a:rPr lang="it-IT" sz="1800" kern="100" dirty="0">
                <a:effectLst/>
                <a:latin typeface="Aptos" panose="020B0004020202020204" pitchFamily="34" charset="0"/>
                <a:ea typeface="Aptos" panose="020B0004020202020204" pitchFamily="34" charset="0"/>
                <a:cs typeface="Arial" panose="020B0604020202020204" pitchFamily="34" charset="0"/>
              </a:rPr>
              <a:t>per tramite dell'iscrizione al RUNTS applicano le disposizioni del CTS </a:t>
            </a:r>
            <a:r>
              <a:rPr lang="it-IT" sz="1800" b="1" u="sng" kern="100" dirty="0">
                <a:effectLst/>
                <a:latin typeface="Aptos" panose="020B0004020202020204" pitchFamily="34" charset="0"/>
                <a:ea typeface="Aptos" panose="020B0004020202020204" pitchFamily="34" charset="0"/>
                <a:cs typeface="Arial" panose="020B0604020202020204" pitchFamily="34" charset="0"/>
              </a:rPr>
              <a:t>dal momento </a:t>
            </a:r>
            <a:r>
              <a:rPr lang="it-IT" sz="1800" kern="100" dirty="0">
                <a:effectLst/>
                <a:latin typeface="Aptos" panose="020B0004020202020204" pitchFamily="34" charset="0"/>
                <a:ea typeface="Aptos" panose="020B0004020202020204" pitchFamily="34" charset="0"/>
                <a:cs typeface="Arial" panose="020B0604020202020204" pitchFamily="34" charset="0"/>
              </a:rPr>
              <a:t>in cui risultano essere iscritti. </a:t>
            </a:r>
          </a:p>
          <a:p>
            <a:pPr>
              <a:lnSpc>
                <a:spcPct val="107000"/>
              </a:lnSpc>
              <a:spcAft>
                <a:spcPts val="800"/>
              </a:spcAft>
            </a:pPr>
            <a:endParaRPr lang="it-IT"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it-IT" b="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162EDBBF-8FBC-864E-7D95-24335CD527C8}"/>
              </a:ext>
            </a:extLst>
          </p:cNvPr>
          <p:cNvSpPr txBox="1"/>
          <p:nvPr/>
        </p:nvSpPr>
        <p:spPr>
          <a:xfrm>
            <a:off x="895350" y="309563"/>
            <a:ext cx="7277100" cy="646331"/>
          </a:xfrm>
          <a:prstGeom prst="rect">
            <a:avLst/>
          </a:prstGeom>
          <a:noFill/>
        </p:spPr>
        <p:txBody>
          <a:bodyPr wrap="square" rtlCol="0">
            <a:spAutoFit/>
          </a:bodyPr>
          <a:lstStyle/>
          <a:p>
            <a:r>
              <a:rPr lang="it-IT" sz="1800" b="1" dirty="0">
                <a:solidFill>
                  <a:schemeClr val="tx1">
                    <a:alpha val="70000"/>
                  </a:schemeClr>
                </a:solidFill>
              </a:rPr>
              <a:t>I) Gli schemi di bilancio degli Enti del terzo settore di grandi dimensioni</a:t>
            </a:r>
          </a:p>
          <a:p>
            <a:endParaRPr lang="it-IT" dirty="0"/>
          </a:p>
        </p:txBody>
      </p:sp>
      <p:sp>
        <p:nvSpPr>
          <p:cNvPr id="7" name="Freccia a destra 6">
            <a:extLst>
              <a:ext uri="{FF2B5EF4-FFF2-40B4-BE49-F238E27FC236}">
                <a16:creationId xmlns:a16="http://schemas.microsoft.com/office/drawing/2014/main" id="{626486AE-8DA9-7373-E1E6-F87757CABE11}"/>
              </a:ext>
            </a:extLst>
          </p:cNvPr>
          <p:cNvSpPr/>
          <p:nvPr/>
        </p:nvSpPr>
        <p:spPr>
          <a:xfrm>
            <a:off x="552449" y="2133602"/>
            <a:ext cx="357188" cy="238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EF26BA40-AA4C-648B-AFC2-2EAC47148FFB}"/>
              </a:ext>
            </a:extLst>
          </p:cNvPr>
          <p:cNvSpPr/>
          <p:nvPr/>
        </p:nvSpPr>
        <p:spPr>
          <a:xfrm>
            <a:off x="538160" y="3810003"/>
            <a:ext cx="357188" cy="238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6929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755640" y="-531360"/>
            <a:ext cx="6781320" cy="1599840"/>
          </a:xfrm>
          <a:prstGeom prst="rect">
            <a:avLst/>
          </a:prstGeom>
          <a:noFill/>
          <a:ln w="0">
            <a:noFill/>
          </a:ln>
        </p:spPr>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solidFill>
                <a:srgbClr val="000000"/>
              </a:solidFill>
              <a:latin typeface="Times New Roman"/>
            </a:endParaRPr>
          </a:p>
        </p:txBody>
      </p:sp>
      <p:sp>
        <p:nvSpPr>
          <p:cNvPr id="277" name="CustomShape 2"/>
          <p:cNvSpPr/>
          <p:nvPr/>
        </p:nvSpPr>
        <p:spPr>
          <a:xfrm>
            <a:off x="755640" y="961920"/>
            <a:ext cx="489636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a:solidFill>
                  <a:srgbClr val="000000"/>
                </a:solidFill>
                <a:latin typeface="Times New Roman"/>
              </a:rPr>
              <a:t> La relazione </a:t>
            </a:r>
            <a:r>
              <a:rPr lang="it-IT" sz="1800" b="1" strike="noStrike" spc="-1">
                <a:solidFill>
                  <a:srgbClr val="000000"/>
                </a:solidFill>
                <a:latin typeface="Times New Roman"/>
              </a:rPr>
              <a:t>deve</a:t>
            </a:r>
            <a:r>
              <a:rPr lang="it-IT" sz="1800" b="0" strike="noStrike" spc="-1">
                <a:solidFill>
                  <a:srgbClr val="000000"/>
                </a:solidFill>
                <a:latin typeface="Times New Roman"/>
              </a:rPr>
              <a:t> indicare, …, e </a:t>
            </a:r>
            <a:r>
              <a:rPr lang="it-IT" sz="1800" b="1" strike="noStrike" spc="-1">
                <a:solidFill>
                  <a:srgbClr val="000000"/>
                </a:solidFill>
                <a:latin typeface="Times New Roman"/>
              </a:rPr>
              <a:t>se rilevanti </a:t>
            </a:r>
            <a:endParaRPr lang="it-IT" sz="1800" b="0" strike="noStrike" spc="-1">
              <a:latin typeface="Arial"/>
            </a:endParaRPr>
          </a:p>
        </p:txBody>
      </p:sp>
      <p:graphicFrame>
        <p:nvGraphicFramePr>
          <p:cNvPr id="278" name="Table 3"/>
          <p:cNvGraphicFramePr/>
          <p:nvPr/>
        </p:nvGraphicFramePr>
        <p:xfrm>
          <a:off x="1331640" y="1412640"/>
          <a:ext cx="6281640" cy="112782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 informazioni generali sull’ente</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la missione perseguita</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le attività di interesse generale di cui all’art. 5 richiamato nello statuto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indicazione della sezione del RUNTS in cui l’ente è iscritto e del regime fiscale applicato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sede/i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attività svolte</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79" name="Table 4"/>
          <p:cNvGraphicFramePr/>
          <p:nvPr>
            <p:extLst>
              <p:ext uri="{D42A27DB-BD31-4B8C-83A1-F6EECF244321}">
                <p14:modId xmlns:p14="http://schemas.microsoft.com/office/powerpoint/2010/main" val="2522280187"/>
              </p:ext>
            </p:extLst>
          </p:nvPr>
        </p:nvGraphicFramePr>
        <p:xfrm>
          <a:off x="1338480" y="2540464"/>
          <a:ext cx="6281640" cy="95269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875160">
                <a:tc>
                  <a:txBody>
                    <a:bodyPr/>
                    <a:lstStyle/>
                    <a:p>
                      <a:pPr algn="just">
                        <a:lnSpc>
                          <a:spcPct val="115000"/>
                        </a:lnSpc>
                      </a:pPr>
                      <a:r>
                        <a:rPr lang="it-IT" sz="1000" b="1" strike="noStrike" spc="-1">
                          <a:solidFill>
                            <a:srgbClr val="000000"/>
                          </a:solidFill>
                          <a:latin typeface="Century Gothic"/>
                          <a:ea typeface="Times New Roman"/>
                        </a:rPr>
                        <a:t>2)</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 i dati sugli associati o sui fondatori e sulle attività svolte nei loro confronti;</a:t>
                      </a:r>
                      <a:endParaRPr lang="it-IT" sz="1000" b="0" strike="noStrike" spc="-1" dirty="0">
                        <a:latin typeface="Arial"/>
                      </a:endParaRPr>
                    </a:p>
                    <a:p>
                      <a:pPr indent="-171000" algn="just">
                        <a:lnSpc>
                          <a:spcPct val="115000"/>
                        </a:lnSpc>
                        <a:buClr>
                          <a:srgbClr val="000000"/>
                        </a:buClr>
                        <a:buFont typeface="StarSymbol"/>
                        <a:buChar char="-"/>
                      </a:pPr>
                      <a:r>
                        <a:rPr lang="it-IT" sz="1000" b="1" strike="noStrike" spc="-1" dirty="0">
                          <a:solidFill>
                            <a:srgbClr val="000000"/>
                          </a:solidFill>
                          <a:latin typeface="Century Gothic"/>
                          <a:ea typeface="Times New Roman"/>
                        </a:rPr>
                        <a:t>informazioni sulla partecipazione degli associati alla vita dell’ente;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Distinguendo tra n. soci e n. volontari attivi (preferibilmente ad inizio e chiusura dell’esercizio)</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n. volontari in possesso di relative abilitazione : allegato A, DAE,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indicare in n. di assemblee tenute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80" name="Table 5"/>
          <p:cNvGraphicFramePr/>
          <p:nvPr>
            <p:extLst>
              <p:ext uri="{D42A27DB-BD31-4B8C-83A1-F6EECF244321}">
                <p14:modId xmlns:p14="http://schemas.microsoft.com/office/powerpoint/2010/main" val="1471711924"/>
              </p:ext>
            </p:extLst>
          </p:nvPr>
        </p:nvGraphicFramePr>
        <p:xfrm>
          <a:off x="1331640" y="3493155"/>
          <a:ext cx="6281640" cy="60204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525600">
                <a:tc>
                  <a:txBody>
                    <a:bodyPr/>
                    <a:lstStyle/>
                    <a:p>
                      <a:pPr algn="just">
                        <a:lnSpc>
                          <a:spcPct val="115000"/>
                        </a:lnSpc>
                      </a:pPr>
                      <a:r>
                        <a:rPr lang="it-IT" sz="1000" b="1" strike="noStrike" spc="-1">
                          <a:solidFill>
                            <a:srgbClr val="000000"/>
                          </a:solidFill>
                          <a:latin typeface="Century Gothic"/>
                          <a:ea typeface="Times New Roman"/>
                        </a:rPr>
                        <a:t>3)</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 i criteri applicati nella valutazione delle voci di bilancio, nelle rettifiche di valore e nella conversione dei valori non espressi all’origine in moneta avente corso legale nello Stato;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eventuali accorpamenti ed eliminazioni delle voci di bilancio rispetto al modello ministeriale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81" name="Table 6"/>
          <p:cNvGraphicFramePr/>
          <p:nvPr>
            <p:extLst>
              <p:ext uri="{D42A27DB-BD31-4B8C-83A1-F6EECF244321}">
                <p14:modId xmlns:p14="http://schemas.microsoft.com/office/powerpoint/2010/main" val="4148602165"/>
              </p:ext>
            </p:extLst>
          </p:nvPr>
        </p:nvGraphicFramePr>
        <p:xfrm>
          <a:off x="1331640" y="4095199"/>
          <a:ext cx="6281640" cy="206784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2067840">
                <a:tc>
                  <a:txBody>
                    <a:bodyPr/>
                    <a:lstStyle/>
                    <a:p>
                      <a:pPr>
                        <a:lnSpc>
                          <a:spcPct val="115000"/>
                        </a:lnSpc>
                      </a:pPr>
                      <a:r>
                        <a:rPr lang="it-IT" sz="1000" b="1" strike="noStrike" spc="-1">
                          <a:solidFill>
                            <a:srgbClr val="000000"/>
                          </a:solidFill>
                          <a:latin typeface="Century Gothic"/>
                          <a:ea typeface="Times New Roman"/>
                        </a:rPr>
                        <a:t>4)</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I movimenti delle immobilizzazioni, specificando per ciascuna voce: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costo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eventuali contributi</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precedenti rivalutazioni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precedenti ammortamenti e svalutazioni</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acquisizioni</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spostamenti da una ad un’altra voce</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le alienazioni avvenute nell’esercizio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le rivalutazioni (dell’esercizio)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ammortamenti e svalutazioni effettuati nell’esercizio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il totale delle rivalutazioni riguardanti le immobilizzazioni esistenti alla chiusura dell’esercizio;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2" name="Segnaposto piè di pagina 1">
            <a:extLst>
              <a:ext uri="{FF2B5EF4-FFF2-40B4-BE49-F238E27FC236}">
                <a16:creationId xmlns:a16="http://schemas.microsoft.com/office/drawing/2014/main" id="{1D601898-5446-25DE-1DEB-60C81DB9E1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5CC7D17C-D257-B3A7-5577-45C81DFDAB18}"/>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50</a:t>
            </a:fld>
            <a:endParaRPr lang="it-IT" sz="2400" b="0" strike="noStrike" spc="-1">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285" name="Table 2"/>
          <p:cNvGraphicFramePr/>
          <p:nvPr>
            <p:extLst>
              <p:ext uri="{D42A27DB-BD31-4B8C-83A1-F6EECF244321}">
                <p14:modId xmlns:p14="http://schemas.microsoft.com/office/powerpoint/2010/main" val="1080275910"/>
              </p:ext>
            </p:extLst>
          </p:nvPr>
        </p:nvGraphicFramePr>
        <p:xfrm>
          <a:off x="1392840" y="1426344"/>
          <a:ext cx="6281640" cy="235464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090825">
                <a:tc>
                  <a:txBody>
                    <a:bodyPr/>
                    <a:lstStyle/>
                    <a:p>
                      <a:pPr algn="just">
                        <a:lnSpc>
                          <a:spcPct val="115000"/>
                        </a:lnSpc>
                      </a:pPr>
                      <a:r>
                        <a:rPr lang="it-IT" sz="1000" b="1" strike="noStrike" spc="-1">
                          <a:solidFill>
                            <a:srgbClr val="000000"/>
                          </a:solidFill>
                          <a:latin typeface="Century Gothic"/>
                          <a:ea typeface="Times New Roman"/>
                        </a:rPr>
                        <a:t>5)</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La composizione delle voci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“costi di impianto e di ampliamento”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“costi di sviluppo”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nonché le ragioni della iscrizione ed i rispettivi criteri di ammortamento  </a:t>
                      </a:r>
                      <a:endParaRPr lang="it-IT" sz="1000" b="0" strike="noStrike" spc="-1" dirty="0">
                        <a:latin typeface="Arial"/>
                      </a:endParaRPr>
                    </a:p>
                    <a:p>
                      <a:pPr algn="just">
                        <a:lnSpc>
                          <a:spcPct val="115000"/>
                        </a:lnSpc>
                      </a:pP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86" name="Table 3"/>
          <p:cNvGraphicFramePr/>
          <p:nvPr>
            <p:extLst>
              <p:ext uri="{D42A27DB-BD31-4B8C-83A1-F6EECF244321}">
                <p14:modId xmlns:p14="http://schemas.microsoft.com/office/powerpoint/2010/main" val="3061725605"/>
              </p:ext>
            </p:extLst>
          </p:nvPr>
        </p:nvGraphicFramePr>
        <p:xfrm>
          <a:off x="1392840" y="2333786"/>
          <a:ext cx="6281640" cy="175536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755360">
                <a:tc>
                  <a:txBody>
                    <a:bodyPr/>
                    <a:lstStyle/>
                    <a:p>
                      <a:pPr algn="just">
                        <a:lnSpc>
                          <a:spcPct val="115000"/>
                        </a:lnSpc>
                      </a:pPr>
                      <a:r>
                        <a:rPr lang="it-IT" sz="1000" b="1" strike="noStrike" spc="-1">
                          <a:solidFill>
                            <a:srgbClr val="000000"/>
                          </a:solidFill>
                          <a:latin typeface="Century Gothic"/>
                          <a:ea typeface="Times New Roman"/>
                        </a:rPr>
                        <a:t>6)</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Distintamente per ciascuna voce, l’ammontare dei crediti e dei debiti di durata residua </a:t>
                      </a:r>
                      <a:r>
                        <a:rPr lang="it-IT" sz="1000" b="1" i="1" strike="noStrike" spc="-1" dirty="0">
                          <a:solidFill>
                            <a:srgbClr val="000000"/>
                          </a:solidFill>
                          <a:latin typeface="Century Gothic"/>
                          <a:ea typeface="Times New Roman"/>
                        </a:rPr>
                        <a:t>superiore a 5 anni</a:t>
                      </a:r>
                      <a:r>
                        <a:rPr lang="it-IT" sz="1000" b="1" strike="noStrike" spc="-1" dirty="0">
                          <a:solidFill>
                            <a:srgbClr val="000000"/>
                          </a:solidFill>
                          <a:latin typeface="Century Gothic"/>
                          <a:ea typeface="Times New Roman"/>
                        </a:rPr>
                        <a:t>, e dei debiti assistiti da garanzie reali su beni sociali, con specifica indicazione della natura delle garanzie</a:t>
                      </a:r>
                      <a:endParaRPr lang="it-IT" sz="1000" b="0" strike="noStrike" spc="-1" dirty="0">
                        <a:latin typeface="Arial"/>
                      </a:endParaRPr>
                    </a:p>
                    <a:p>
                      <a:pPr algn="just">
                        <a:lnSpc>
                          <a:spcPct val="115000"/>
                        </a:lnSpc>
                      </a:pP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288" name="TextShape 4"/>
          <p:cNvSpPr txBox="1"/>
          <p:nvPr/>
        </p:nvSpPr>
        <p:spPr>
          <a:xfrm>
            <a:off x="7620120" y="5687640"/>
            <a:ext cx="761760" cy="364680"/>
          </a:xfrm>
          <a:prstGeom prst="rect">
            <a:avLst/>
          </a:prstGeom>
          <a:noFill/>
          <a:ln w="0">
            <a:noFill/>
          </a:ln>
        </p:spPr>
        <p:txBody>
          <a:bodyPr anchor="ctr">
            <a:noAutofit/>
          </a:bodyPr>
          <a:lstStyle/>
          <a:p>
            <a:pPr algn="r">
              <a:lnSpc>
                <a:spcPct val="100000"/>
              </a:lnSpc>
            </a:pPr>
            <a:fld id="{4412DEF3-A8AC-49A3-A9B4-C837BFA4FA7A}" type="slidenum">
              <a:rPr lang="it-IT" sz="2400" b="0" strike="noStrike" spc="-1">
                <a:solidFill>
                  <a:srgbClr val="262626"/>
                </a:solidFill>
                <a:latin typeface="Impact"/>
              </a:rPr>
              <a:t>51</a:t>
            </a:fld>
            <a:endParaRPr lang="it-IT" sz="2400" b="0" strike="noStrike" spc="-1">
              <a:latin typeface="Times New Roman"/>
            </a:endParaRPr>
          </a:p>
        </p:txBody>
      </p:sp>
      <p:sp>
        <p:nvSpPr>
          <p:cNvPr id="2" name="Segnaposto piè di pagina 1">
            <a:extLst>
              <a:ext uri="{FF2B5EF4-FFF2-40B4-BE49-F238E27FC236}">
                <a16:creationId xmlns:a16="http://schemas.microsoft.com/office/drawing/2014/main" id="{0D7B42D8-2789-E806-35C7-CCD9894435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0FE10BC2-8442-A644-FE55-C7465ECFD459}"/>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51</a:t>
            </a:fld>
            <a:endParaRPr lang="it-IT" sz="2400" b="0" strike="noStrike" spc="-1">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290" name="Table 2"/>
          <p:cNvGraphicFramePr/>
          <p:nvPr/>
        </p:nvGraphicFramePr>
        <p:xfrm>
          <a:off x="1392840" y="1340640"/>
          <a:ext cx="6281640" cy="43200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432000">
                <a:tc>
                  <a:txBody>
                    <a:bodyPr/>
                    <a:lstStyle/>
                    <a:p>
                      <a:pPr algn="just">
                        <a:lnSpc>
                          <a:spcPct val="115000"/>
                        </a:lnSpc>
                      </a:pPr>
                      <a:r>
                        <a:rPr lang="it-IT" sz="1000" b="1" strike="noStrike" spc="-1">
                          <a:solidFill>
                            <a:srgbClr val="000000"/>
                          </a:solidFill>
                          <a:latin typeface="Century Gothic"/>
                          <a:ea typeface="Times New Roman"/>
                        </a:rPr>
                        <a:t>7)</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La composizione delle voci “ratei e risconti attivi” e “ratei e risconti passivi” e della voce “altri fondi” dello stato patrimoniale</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1" name="Table 3"/>
          <p:cNvGraphicFramePr/>
          <p:nvPr>
            <p:extLst>
              <p:ext uri="{D42A27DB-BD31-4B8C-83A1-F6EECF244321}">
                <p14:modId xmlns:p14="http://schemas.microsoft.com/office/powerpoint/2010/main" val="3211159158"/>
              </p:ext>
            </p:extLst>
          </p:nvPr>
        </p:nvGraphicFramePr>
        <p:xfrm>
          <a:off x="1392840" y="1783611"/>
          <a:ext cx="6281640" cy="156241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512000">
                <a:tc>
                  <a:txBody>
                    <a:bodyPr/>
                    <a:lstStyle/>
                    <a:p>
                      <a:pPr algn="just">
                        <a:lnSpc>
                          <a:spcPct val="115000"/>
                        </a:lnSpc>
                      </a:pPr>
                      <a:r>
                        <a:rPr lang="it-IT" sz="1000" b="1" strike="noStrike" spc="-1" dirty="0">
                          <a:solidFill>
                            <a:srgbClr val="000000"/>
                          </a:solidFill>
                          <a:latin typeface="Century Gothic"/>
                          <a:ea typeface="Times New Roman"/>
                        </a:rPr>
                        <a:t>8)</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Le movimentazioni delle voci di patrimonio netto devono essere analiticamente indicate, con specificazione in </a:t>
                      </a:r>
                      <a:r>
                        <a:rPr lang="it-IT" sz="1000" b="1" u="sng" strike="noStrike" spc="-1" dirty="0">
                          <a:solidFill>
                            <a:srgbClr val="000000"/>
                          </a:solidFill>
                          <a:uFillTx/>
                          <a:latin typeface="Century Gothic"/>
                          <a:ea typeface="Times New Roman"/>
                        </a:rPr>
                        <a:t>appositi prospetti</a:t>
                      </a:r>
                      <a:r>
                        <a:rPr lang="it-IT" sz="1000" b="1" strike="noStrike" spc="-1" dirty="0">
                          <a:solidFill>
                            <a:srgbClr val="000000"/>
                          </a:solidFill>
                          <a:latin typeface="Century Gothic"/>
                          <a:ea typeface="Times New Roman"/>
                        </a:rPr>
                        <a:t> della loro origine, possibilità di utilizzazione, con indicazione della natura e della durata dei vincoli eventualmente posti, nonché della loro avvenuta utilizzazione nei precedenti esercizi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riserve vincolate per decisione degli organi istituzionali</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riserve vincolate da terzi</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contributi c/beni strumentali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Con descrizione del vincolo, della data in cui è sorto e del relativo impiego ed utilizzo </a:t>
                      </a:r>
                      <a:endParaRPr lang="it-IT" sz="1000" b="0" strike="noStrike" spc="-1" dirty="0">
                        <a:latin typeface="Arial"/>
                      </a:endParaRPr>
                    </a:p>
                    <a:p>
                      <a:pPr algn="just">
                        <a:lnSpc>
                          <a:spcPct val="115000"/>
                        </a:lnSpc>
                      </a:pP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2" name="Table 4"/>
          <p:cNvGraphicFramePr/>
          <p:nvPr>
            <p:extLst>
              <p:ext uri="{D42A27DB-BD31-4B8C-83A1-F6EECF244321}">
                <p14:modId xmlns:p14="http://schemas.microsoft.com/office/powerpoint/2010/main" val="287156319"/>
              </p:ext>
            </p:extLst>
          </p:nvPr>
        </p:nvGraphicFramePr>
        <p:xfrm>
          <a:off x="1403640" y="3357000"/>
          <a:ext cx="6281640" cy="77755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524556">
                <a:tc>
                  <a:txBody>
                    <a:bodyPr/>
                    <a:lstStyle/>
                    <a:p>
                      <a:pPr algn="just">
                        <a:lnSpc>
                          <a:spcPct val="115000"/>
                        </a:lnSpc>
                      </a:pPr>
                      <a:r>
                        <a:rPr lang="it-IT" sz="1000" b="1" strike="noStrike" spc="-1">
                          <a:solidFill>
                            <a:srgbClr val="000000"/>
                          </a:solidFill>
                          <a:latin typeface="Century Gothic"/>
                          <a:ea typeface="Times New Roman"/>
                        </a:rPr>
                        <a:t>9)</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 indicazione degli impegni di spesa o di reinvestimento di fondi o contributi ricevuti con finalità specifiche;</a:t>
                      </a:r>
                      <a:endParaRPr lang="it-IT" sz="1000" b="0" strike="noStrike" spc="-1" dirty="0">
                        <a:latin typeface="Arial"/>
                      </a:endParaRPr>
                    </a:p>
                    <a:p>
                      <a:pPr algn="just">
                        <a:lnSpc>
                          <a:spcPct val="115000"/>
                        </a:lnSpc>
                      </a:pPr>
                      <a:endParaRPr lang="it-IT" sz="1000" b="0" strike="noStrike" spc="-1" dirty="0">
                        <a:latin typeface="Arial"/>
                      </a:endParaRPr>
                    </a:p>
                    <a:p>
                      <a:pPr algn="just">
                        <a:lnSpc>
                          <a:spcPct val="115000"/>
                        </a:lnSpc>
                      </a:pP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3" name="Table 5"/>
          <p:cNvGraphicFramePr/>
          <p:nvPr>
            <p:extLst>
              <p:ext uri="{D42A27DB-BD31-4B8C-83A1-F6EECF244321}">
                <p14:modId xmlns:p14="http://schemas.microsoft.com/office/powerpoint/2010/main" val="3821093758"/>
              </p:ext>
            </p:extLst>
          </p:nvPr>
        </p:nvGraphicFramePr>
        <p:xfrm>
          <a:off x="1403640" y="4145529"/>
          <a:ext cx="6281640" cy="34145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341458">
                <a:tc>
                  <a:txBody>
                    <a:bodyPr/>
                    <a:lstStyle/>
                    <a:p>
                      <a:pPr algn="just">
                        <a:lnSpc>
                          <a:spcPct val="115000"/>
                        </a:lnSpc>
                      </a:pPr>
                      <a:r>
                        <a:rPr lang="it-IT" sz="1000" b="1" strike="noStrike" spc="-1">
                          <a:solidFill>
                            <a:srgbClr val="000000"/>
                          </a:solidFill>
                          <a:latin typeface="Century Gothic"/>
                          <a:ea typeface="Times New Roman"/>
                        </a:rPr>
                        <a:t>10)</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 descrizione dei debiti per erogazioni liberali condizionate;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4" name="Table 6"/>
          <p:cNvGraphicFramePr/>
          <p:nvPr>
            <p:extLst>
              <p:ext uri="{D42A27DB-BD31-4B8C-83A1-F6EECF244321}">
                <p14:modId xmlns:p14="http://schemas.microsoft.com/office/powerpoint/2010/main" val="2543816965"/>
              </p:ext>
            </p:extLst>
          </p:nvPr>
        </p:nvGraphicFramePr>
        <p:xfrm>
          <a:off x="1403640" y="4486987"/>
          <a:ext cx="6281640" cy="60229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531720">
                <a:tc>
                  <a:txBody>
                    <a:bodyPr/>
                    <a:lstStyle/>
                    <a:p>
                      <a:pPr algn="just">
                        <a:lnSpc>
                          <a:spcPct val="115000"/>
                        </a:lnSpc>
                      </a:pPr>
                      <a:r>
                        <a:rPr lang="it-IT" sz="1000" b="1" strike="noStrike" spc="-1" dirty="0">
                          <a:solidFill>
                            <a:srgbClr val="000000"/>
                          </a:solidFill>
                          <a:latin typeface="Century Gothic"/>
                          <a:ea typeface="Times New Roman"/>
                        </a:rPr>
                        <a:t>11)</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Un’analisi delle principali componenti del rendiconto gestionale, organizzate per categoria, con indicazione dei singoli elementi di ricavo e di costo di entità o incidenza eccezionali; </a:t>
                      </a:r>
                      <a:endParaRPr lang="it-IT" sz="1000" b="0" strike="noStrike" spc="-1" dirty="0">
                        <a:latin typeface="Arial"/>
                      </a:endParaRPr>
                    </a:p>
                    <a:p>
                      <a:pPr algn="just" rtl="0">
                        <a:lnSpc>
                          <a:spcPct val="115000"/>
                        </a:lnSpc>
                      </a:pP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5" name="Table 7"/>
          <p:cNvGraphicFramePr/>
          <p:nvPr>
            <p:extLst>
              <p:ext uri="{D42A27DB-BD31-4B8C-83A1-F6EECF244321}">
                <p14:modId xmlns:p14="http://schemas.microsoft.com/office/powerpoint/2010/main" val="151160682"/>
              </p:ext>
            </p:extLst>
          </p:nvPr>
        </p:nvGraphicFramePr>
        <p:xfrm>
          <a:off x="1392840" y="5096101"/>
          <a:ext cx="6281640" cy="25152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215640">
                <a:tc>
                  <a:txBody>
                    <a:bodyPr/>
                    <a:lstStyle/>
                    <a:p>
                      <a:pPr algn="just">
                        <a:lnSpc>
                          <a:spcPct val="115000"/>
                        </a:lnSpc>
                      </a:pPr>
                      <a:r>
                        <a:rPr lang="it-IT" sz="1000" b="1" strike="noStrike" spc="-1" dirty="0">
                          <a:solidFill>
                            <a:srgbClr val="000000"/>
                          </a:solidFill>
                          <a:latin typeface="Century Gothic"/>
                          <a:ea typeface="Times New Roman"/>
                        </a:rPr>
                        <a:t>12)</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 descrizione della natura delle erogazioni liberali ricevute;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2" name="Segnaposto piè di pagina 1">
            <a:extLst>
              <a:ext uri="{FF2B5EF4-FFF2-40B4-BE49-F238E27FC236}">
                <a16:creationId xmlns:a16="http://schemas.microsoft.com/office/drawing/2014/main" id="{6DEF69B6-C169-5613-81F2-C5EE496BAC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56B980E9-9A02-301C-F3D6-0FADAE74BCE6}"/>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52</a:t>
            </a:fld>
            <a:endParaRPr lang="it-IT" sz="2400" b="0" strike="noStrike" spc="-1">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298" name="Table 2"/>
          <p:cNvGraphicFramePr/>
          <p:nvPr>
            <p:extLst>
              <p:ext uri="{D42A27DB-BD31-4B8C-83A1-F6EECF244321}">
                <p14:modId xmlns:p14="http://schemas.microsoft.com/office/powerpoint/2010/main" val="3352936673"/>
              </p:ext>
            </p:extLst>
          </p:nvPr>
        </p:nvGraphicFramePr>
        <p:xfrm>
          <a:off x="1547640" y="1091130"/>
          <a:ext cx="6281640" cy="107442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dirty="0">
                          <a:solidFill>
                            <a:srgbClr val="000000"/>
                          </a:solidFill>
                          <a:latin typeface="Century Gothic"/>
                          <a:ea typeface="Times New Roman"/>
                        </a:rPr>
                        <a:t>13)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Il numero medio dei dipendenti, ripartito per categoria, nonché il n. dei volontari iscritti nel registro dei volontari di cui all’art. 17 c.1, che svolgono la loro attività in modo non occasionale;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n. medio dei dipendenti per categoria;</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n. dei volontari da registro al 31 dicembre (dato puntuale) di ogni esercizio (ed inciderà anche sul calcolo utilizzato per giustificare il proprio profilo giuridico);</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9" name="Table 3"/>
          <p:cNvGraphicFramePr/>
          <p:nvPr>
            <p:extLst>
              <p:ext uri="{D42A27DB-BD31-4B8C-83A1-F6EECF244321}">
                <p14:modId xmlns:p14="http://schemas.microsoft.com/office/powerpoint/2010/main" val="85058691"/>
              </p:ext>
            </p:extLst>
          </p:nvPr>
        </p:nvGraphicFramePr>
        <p:xfrm>
          <a:off x="1547640" y="2174394"/>
          <a:ext cx="6281640" cy="122682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14)</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l’importo dei compensi spettanti all’organo esecutivo, all’organo di controllo, nonché al soggetto incaricato della revisione legale. Gli importi possono essere indicati complessivamente con riferimento alle singole categorie sopra indicate;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si richiamano i compensi deliberati ed iscritti a bilancio per competenza e non i rimborsi spese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Consiglio Direttivo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Organo di Controllo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Organo di Revisione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0" name="Table 4"/>
          <p:cNvGraphicFramePr/>
          <p:nvPr>
            <p:extLst>
              <p:ext uri="{D42A27DB-BD31-4B8C-83A1-F6EECF244321}">
                <p14:modId xmlns:p14="http://schemas.microsoft.com/office/powerpoint/2010/main" val="663354486"/>
              </p:ext>
            </p:extLst>
          </p:nvPr>
        </p:nvGraphicFramePr>
        <p:xfrm>
          <a:off x="1547640" y="3409602"/>
          <a:ext cx="6281640" cy="60204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dirty="0">
                          <a:solidFill>
                            <a:srgbClr val="000000"/>
                          </a:solidFill>
                          <a:latin typeface="Century Gothic"/>
                          <a:ea typeface="Times New Roman"/>
                        </a:rPr>
                        <a:t>15)</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 prospetto identificativo degli elementi patrimoniali e finanziari e delle componenti economiche inerenti i patrimoni destinati ad uno specifico affare di cui all’art. 10 del </a:t>
                      </a:r>
                      <a:r>
                        <a:rPr lang="it-IT" sz="1000" b="1" strike="noStrike" spc="-1" dirty="0" err="1">
                          <a:solidFill>
                            <a:srgbClr val="000000"/>
                          </a:solidFill>
                          <a:latin typeface="Century Gothic"/>
                          <a:ea typeface="Times New Roman"/>
                        </a:rPr>
                        <a:t>D.lgs</a:t>
                      </a:r>
                      <a:r>
                        <a:rPr lang="it-IT" sz="1000" b="1" strike="noStrike" spc="-1" dirty="0">
                          <a:solidFill>
                            <a:srgbClr val="000000"/>
                          </a:solidFill>
                          <a:latin typeface="Century Gothic"/>
                          <a:ea typeface="Times New Roman"/>
                        </a:rPr>
                        <a:t> 117/17;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1" name="Table 5"/>
          <p:cNvGraphicFramePr/>
          <p:nvPr>
            <p:extLst>
              <p:ext uri="{D42A27DB-BD31-4B8C-83A1-F6EECF244321}">
                <p14:modId xmlns:p14="http://schemas.microsoft.com/office/powerpoint/2010/main" val="2225985194"/>
              </p:ext>
            </p:extLst>
          </p:nvPr>
        </p:nvGraphicFramePr>
        <p:xfrm>
          <a:off x="1547640" y="4020034"/>
          <a:ext cx="6281640" cy="130308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16)</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le operazioni realizzate con parti correlate, precisando l’importo, la natura del rapporto e ogni altra informazione necessaria per la comprensione del bilancio relativa a tali operazioni, qualora le stesse con siano state concluse a normali condizioni di mercato. Le informazioni relative alle singole operazioni possono essere aggregate secondo la loro natura, salvo quando la loro separata evidenziazione sia necessaria per comprendere gli effetti delle operazioni medesime sulla situazione patrimoniale e finanziaria e sul risultato economico dell’ente;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2" name="Segnaposto piè di pagina 1">
            <a:extLst>
              <a:ext uri="{FF2B5EF4-FFF2-40B4-BE49-F238E27FC236}">
                <a16:creationId xmlns:a16="http://schemas.microsoft.com/office/drawing/2014/main" id="{19247449-C08A-C5D0-4183-D578021705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7446FA38-E71C-B4BA-81C1-7353E6A45A93}"/>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53</a:t>
            </a:fld>
            <a:endParaRPr lang="it-IT" sz="2400" b="0" strike="noStrike" spc="-1">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305" name="Table 2"/>
          <p:cNvGraphicFramePr/>
          <p:nvPr>
            <p:extLst>
              <p:ext uri="{D42A27DB-BD31-4B8C-83A1-F6EECF244321}">
                <p14:modId xmlns:p14="http://schemas.microsoft.com/office/powerpoint/2010/main" val="1340671782"/>
              </p:ext>
            </p:extLst>
          </p:nvPr>
        </p:nvGraphicFramePr>
        <p:xfrm>
          <a:off x="1403640" y="1068480"/>
          <a:ext cx="6281640" cy="60217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17)</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La proposta di destinazione dell’avanzo, con indicazione degli eventuali vincoli attribuiti all’utilizzo parziale o integrale dello stesso, o di copertura del disavanzo;</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Riportando obbligatoriamente i relativi importi numerici e la relativa destinazione;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6" name="Table 3"/>
          <p:cNvGraphicFramePr/>
          <p:nvPr>
            <p:extLst>
              <p:ext uri="{D42A27DB-BD31-4B8C-83A1-F6EECF244321}">
                <p14:modId xmlns:p14="http://schemas.microsoft.com/office/powerpoint/2010/main" val="250241299"/>
              </p:ext>
            </p:extLst>
          </p:nvPr>
        </p:nvGraphicFramePr>
        <p:xfrm>
          <a:off x="1403640" y="1655629"/>
          <a:ext cx="6281640" cy="112782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18)</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L’illustrazione della situazione dell’ente e dell’andamento della gestione. L’analisi è coerente con l’entità e la complessità dell’attività svolta e può contenere, nella misura necessaria alla comprensione della situazione dell’ente e dell’andamento e del risultato della sua gestione, indicatori finanziari e non finanziari, nonché una descrizione dei principali rischi e incertezze. L’analisi contiene, ove necessario per la comprensione dell’attività, un esame dei rapporti sinergici con altri enti e con la rete associativa di cui l’organizzazione fa parte;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7" name="Table 4"/>
          <p:cNvGraphicFramePr/>
          <p:nvPr>
            <p:extLst>
              <p:ext uri="{D42A27DB-BD31-4B8C-83A1-F6EECF244321}">
                <p14:modId xmlns:p14="http://schemas.microsoft.com/office/powerpoint/2010/main" val="2440528413"/>
              </p:ext>
            </p:extLst>
          </p:nvPr>
        </p:nvGraphicFramePr>
        <p:xfrm>
          <a:off x="1403640" y="2801787"/>
          <a:ext cx="6281640" cy="60217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19)</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L’evoluzione prevedibile della gestione e le previsioni di mantenimento degli equilibri economici e finanziari;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Programmazione nel rispetto dei budget;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8" name="Table 5"/>
          <p:cNvGraphicFramePr/>
          <p:nvPr>
            <p:extLst>
              <p:ext uri="{D42A27DB-BD31-4B8C-83A1-F6EECF244321}">
                <p14:modId xmlns:p14="http://schemas.microsoft.com/office/powerpoint/2010/main" val="3068771237"/>
              </p:ext>
            </p:extLst>
          </p:nvPr>
        </p:nvGraphicFramePr>
        <p:xfrm>
          <a:off x="1403640" y="3422292"/>
          <a:ext cx="6281640" cy="79200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792000">
                <a:tc>
                  <a:txBody>
                    <a:bodyPr/>
                    <a:lstStyle/>
                    <a:p>
                      <a:pPr algn="just">
                        <a:lnSpc>
                          <a:spcPct val="115000"/>
                        </a:lnSpc>
                      </a:pPr>
                      <a:r>
                        <a:rPr lang="it-IT" sz="1000" b="1" strike="noStrike" spc="-1">
                          <a:solidFill>
                            <a:srgbClr val="000000"/>
                          </a:solidFill>
                          <a:latin typeface="Century Gothic"/>
                          <a:ea typeface="Times New Roman"/>
                        </a:rPr>
                        <a:t>20)</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L’indicazione delle modalità di perseguimento delle finalità statutarie, con specifico riferimento alle attività di interesse generale; </a:t>
                      </a:r>
                      <a:endParaRPr lang="it-IT" sz="1000" b="0" strike="noStrike" spc="-1" dirty="0">
                        <a:latin typeface="Arial"/>
                      </a:endParaRPr>
                    </a:p>
                    <a:p>
                      <a:pPr>
                        <a:lnSpc>
                          <a:spcPct val="115000"/>
                        </a:lnSpc>
                      </a:pPr>
                      <a:r>
                        <a:rPr lang="it-IT" sz="1000" b="0" strike="noStrike" spc="-1" dirty="0">
                          <a:solidFill>
                            <a:srgbClr val="000000"/>
                          </a:solidFill>
                          <a:latin typeface="Century Gothic"/>
                          <a:ea typeface="Times New Roman"/>
                        </a:rPr>
                        <a:t>Art. 13 c.1 CTS  es.: descrizione degli strumenti tramite i quali viene perseguita l’attività di interesse generale, richiamando le modalità ed i principali intervento effettuati;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9" name="Table 6"/>
          <p:cNvGraphicFramePr/>
          <p:nvPr>
            <p:extLst>
              <p:ext uri="{D42A27DB-BD31-4B8C-83A1-F6EECF244321}">
                <p14:modId xmlns:p14="http://schemas.microsoft.com/office/powerpoint/2010/main" val="3955204142"/>
              </p:ext>
            </p:extLst>
          </p:nvPr>
        </p:nvGraphicFramePr>
        <p:xfrm>
          <a:off x="1403640" y="4232626"/>
          <a:ext cx="6281640" cy="130212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302120">
                <a:tc>
                  <a:txBody>
                    <a:bodyPr/>
                    <a:lstStyle/>
                    <a:p>
                      <a:pPr algn="just">
                        <a:lnSpc>
                          <a:spcPct val="115000"/>
                        </a:lnSpc>
                      </a:pPr>
                      <a:r>
                        <a:rPr lang="it-IT" sz="1000" b="1" strike="noStrike" spc="-1" dirty="0">
                          <a:solidFill>
                            <a:srgbClr val="000000"/>
                          </a:solidFill>
                          <a:latin typeface="Century Gothic"/>
                          <a:ea typeface="Times New Roman"/>
                        </a:rPr>
                        <a:t>21)</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Informazioni e riferimenti in ordine al contributo che le attività diverse forniscono al perseguimento della missione dell’ente e l’indicazione del carattere secondario e strumentale delle stesse;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Art.6 CTS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contributo fornito al perseguimento della missione;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documentazione del carattere secondario e strumentale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2" name="Segnaposto piè di pagina 1">
            <a:extLst>
              <a:ext uri="{FF2B5EF4-FFF2-40B4-BE49-F238E27FC236}">
                <a16:creationId xmlns:a16="http://schemas.microsoft.com/office/drawing/2014/main" id="{F8E73AA3-7D83-AA69-233A-20D8CEDA51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3F64BE65-5665-3E68-47D6-5192BE82C961}"/>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54</a:t>
            </a:fld>
            <a:endParaRPr lang="it-IT" sz="2400" b="0" strike="noStrike" spc="-1">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 name="Table 1"/>
          <p:cNvGraphicFramePr/>
          <p:nvPr>
            <p:extLst>
              <p:ext uri="{D42A27DB-BD31-4B8C-83A1-F6EECF244321}">
                <p14:modId xmlns:p14="http://schemas.microsoft.com/office/powerpoint/2010/main" val="2456757962"/>
              </p:ext>
            </p:extLst>
          </p:nvPr>
        </p:nvGraphicFramePr>
        <p:xfrm>
          <a:off x="1383840" y="1556640"/>
          <a:ext cx="6281640" cy="235477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22)</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 prospetto illustrativo dei costi e dei proventi figurativi, </a:t>
                      </a:r>
                      <a:r>
                        <a:rPr lang="it-IT" sz="1000" b="1" u="sng" strike="noStrike" spc="-1" dirty="0">
                          <a:solidFill>
                            <a:srgbClr val="000000"/>
                          </a:solidFill>
                          <a:uFillTx/>
                          <a:latin typeface="Century Gothic"/>
                          <a:ea typeface="Times New Roman"/>
                        </a:rPr>
                        <a:t>se riportati in calce al rendiconto gestionale</a:t>
                      </a:r>
                      <a:r>
                        <a:rPr lang="it-IT" sz="1000" b="1" strike="noStrike" spc="-1" dirty="0">
                          <a:solidFill>
                            <a:srgbClr val="000000"/>
                          </a:solidFill>
                          <a:latin typeface="Century Gothic"/>
                          <a:ea typeface="Times New Roman"/>
                        </a:rPr>
                        <a:t>, da cui si evincano: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i costi figurativi relativi all’impiego di volontari iscritti al Registro di cui all’art. 17 c.1 del D.lgs. 117/17</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le erogazioni gratuite di denaro e le cessioni o erogazioni gratuite di beni o servizi, per il loro valore normale;</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la differenza tra il valore normale dei beni o servizi acquistati ai fini dello svolgimento dell’attività statutaria e il loro costo effettivo di acquisto;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accompagnato da una descrizione dei </a:t>
                      </a:r>
                      <a:r>
                        <a:rPr lang="it-IT" sz="1000" b="1" u="sng" strike="noStrike" spc="-1" dirty="0">
                          <a:solidFill>
                            <a:srgbClr val="000000"/>
                          </a:solidFill>
                          <a:uFillTx/>
                          <a:latin typeface="Century Gothic"/>
                          <a:ea typeface="Times New Roman"/>
                        </a:rPr>
                        <a:t>criteri utilizzati per la valorizzazione</a:t>
                      </a:r>
                      <a:r>
                        <a:rPr lang="it-IT" sz="1000" b="1" strike="noStrike" spc="-1" dirty="0">
                          <a:solidFill>
                            <a:srgbClr val="000000"/>
                          </a:solidFill>
                          <a:latin typeface="Century Gothic"/>
                          <a:ea typeface="Times New Roman"/>
                        </a:rPr>
                        <a:t> degli elementi di cui agli alinea precedenti;</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Quindi si consiglia un prospetto in cui si riepilogano:</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costi e proventi figurativi:</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Documentare i criteri di valorizzazione dei costi figurativi</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313" name="CustomShape 2"/>
          <p:cNvSpPr/>
          <p:nvPr/>
        </p:nvSpPr>
        <p:spPr>
          <a:xfrm>
            <a:off x="907920" y="-37908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sp>
        <p:nvSpPr>
          <p:cNvPr id="2" name="Segnaposto piè di pagina 1">
            <a:extLst>
              <a:ext uri="{FF2B5EF4-FFF2-40B4-BE49-F238E27FC236}">
                <a16:creationId xmlns:a16="http://schemas.microsoft.com/office/drawing/2014/main" id="{1073B4C9-4514-A946-EE4B-465C8BBC7C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0F088C3F-D2EC-C1F4-7D8C-B01F948A923F}"/>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55</a:t>
            </a:fld>
            <a:endParaRPr lang="it-IT" sz="2400" b="0" strike="noStrike" spc="-1">
              <a:latin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 name="Table 1"/>
          <p:cNvGraphicFramePr/>
          <p:nvPr>
            <p:extLst>
              <p:ext uri="{D42A27DB-BD31-4B8C-83A1-F6EECF244321}">
                <p14:modId xmlns:p14="http://schemas.microsoft.com/office/powerpoint/2010/main" val="3099643892"/>
              </p:ext>
            </p:extLst>
          </p:nvPr>
        </p:nvGraphicFramePr>
        <p:xfrm>
          <a:off x="1403640" y="1216080"/>
          <a:ext cx="6281640" cy="905533"/>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905533">
                <a:tc>
                  <a:txBody>
                    <a:bodyPr/>
                    <a:lstStyle/>
                    <a:p>
                      <a:pPr algn="just">
                        <a:lnSpc>
                          <a:spcPct val="115000"/>
                        </a:lnSpc>
                      </a:pPr>
                      <a:r>
                        <a:rPr lang="it-IT" sz="1000" b="1" strike="noStrike" spc="-1" dirty="0">
                          <a:solidFill>
                            <a:srgbClr val="000000"/>
                          </a:solidFill>
                          <a:latin typeface="Century Gothic"/>
                          <a:ea typeface="Times New Roman"/>
                        </a:rPr>
                        <a:t>23)</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La differenza retributiva tra lavoratori dipendenti, per finalità di verifica del rispetto del rapporto </a:t>
                      </a:r>
                      <a:r>
                        <a:rPr lang="it-IT" sz="1000" b="1" u="sng" strike="noStrike" spc="-1" dirty="0">
                          <a:solidFill>
                            <a:srgbClr val="000000"/>
                          </a:solidFill>
                          <a:uFillTx/>
                          <a:latin typeface="Century Gothic"/>
                          <a:ea typeface="Times New Roman"/>
                        </a:rPr>
                        <a:t>uno a otto</a:t>
                      </a:r>
                      <a:r>
                        <a:rPr lang="it-IT" sz="1000" b="1" strike="noStrike" spc="-1" dirty="0">
                          <a:solidFill>
                            <a:srgbClr val="000000"/>
                          </a:solidFill>
                          <a:latin typeface="Century Gothic"/>
                          <a:ea typeface="Times New Roman"/>
                        </a:rPr>
                        <a:t>, di cui all’art. 16 del D.lgs. 117/17 e successive modifiche ed integrazioni, da calcolarsi sulla base della retribuzione annua lorda, </a:t>
                      </a:r>
                      <a:r>
                        <a:rPr lang="it-IT" sz="1000" b="1" u="sng" strike="noStrike" spc="-1" dirty="0">
                          <a:solidFill>
                            <a:srgbClr val="000000"/>
                          </a:solidFill>
                          <a:uFillTx/>
                          <a:latin typeface="Century Gothic"/>
                          <a:ea typeface="Times New Roman"/>
                        </a:rPr>
                        <a:t>ove tale informativa non sia già stata resa o debba essere inserita nel bilancio sociale dell’ente;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17" name="Table 2"/>
          <p:cNvGraphicFramePr/>
          <p:nvPr>
            <p:extLst>
              <p:ext uri="{D42A27DB-BD31-4B8C-83A1-F6EECF244321}">
                <p14:modId xmlns:p14="http://schemas.microsoft.com/office/powerpoint/2010/main" val="360797864"/>
              </p:ext>
            </p:extLst>
          </p:nvPr>
        </p:nvGraphicFramePr>
        <p:xfrm>
          <a:off x="1403640" y="2121613"/>
          <a:ext cx="6281640" cy="127254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dirty="0">
                          <a:solidFill>
                            <a:srgbClr val="000000"/>
                          </a:solidFill>
                          <a:latin typeface="Century Gothic"/>
                          <a:ea typeface="Times New Roman"/>
                        </a:rPr>
                        <a:t>24)</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 descrizione dell’attività di raccolta fondi rendicontata nella sezione C del rendiconto gestionale, nonché il rendiconto specifico previsto dall’art. 87 c.6, dal quale devono risultare, anche a mezzo di una relazione illustrativa, in modo chiaro e trasparente, le entrate e le spese relative a ciascuna delle celebrazioni, ricorrenze o campagne di sensibilizzazione effettuate occasionalmente di cui all’art. 79 c. 4 lettera a) del D.lgs. 117/17.</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Rendicontazione delle raccolte occasionali; il prospetto della relazione di missione dovrà essere riconciliato con le risultanze della sezione C del bilancio;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318" name="CustomShape 3"/>
          <p:cNvSpPr/>
          <p:nvPr/>
        </p:nvSpPr>
        <p:spPr>
          <a:xfrm>
            <a:off x="632189" y="3584366"/>
            <a:ext cx="7992360" cy="8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000" b="0" strike="noStrike" spc="-1" dirty="0">
                <a:solidFill>
                  <a:srgbClr val="000000"/>
                </a:solidFill>
                <a:latin typeface="Century Gothic"/>
                <a:ea typeface="Times New Roman"/>
              </a:rPr>
              <a:t>Si ricorda infine l’obbligo di pubblicare sul sito le somme ricevute a titolo di sovvenzioni, sussidi, vantaggi, contributi o aiuti in denaro o in natura, non aventi carattere generale e privi di natura corrispettiva, retributiva o risarcitoria, ricevuti dalla Pubblica Amministrazione per importi superiori a 10.000 euro. </a:t>
            </a:r>
          </a:p>
          <a:p>
            <a:pPr algn="just">
              <a:lnSpc>
                <a:spcPct val="100000"/>
              </a:lnSpc>
            </a:pPr>
            <a:r>
              <a:rPr lang="it-IT" sz="1000" spc="-1" dirty="0">
                <a:solidFill>
                  <a:srgbClr val="000000"/>
                </a:solidFill>
                <a:latin typeface="Century Gothic"/>
                <a:ea typeface="Times New Roman"/>
              </a:rPr>
              <a:t>Pubblicare sul sito Internet il rendiconto del </a:t>
            </a:r>
            <a:r>
              <a:rPr lang="it-IT" sz="1000" b="0" strike="noStrike" spc="-1" dirty="0">
                <a:solidFill>
                  <a:srgbClr val="000000"/>
                </a:solidFill>
                <a:latin typeface="Century Gothic"/>
                <a:ea typeface="Times New Roman"/>
              </a:rPr>
              <a:t>5 per mille (già inviato al MLPS).</a:t>
            </a:r>
            <a:endParaRPr lang="it-IT" sz="1000" b="0" strike="noStrike" spc="-1" dirty="0">
              <a:latin typeface="Arial"/>
            </a:endParaRPr>
          </a:p>
          <a:p>
            <a:pPr>
              <a:lnSpc>
                <a:spcPct val="100000"/>
              </a:lnSpc>
            </a:pPr>
            <a:endParaRPr lang="it-IT" sz="1000" b="0" strike="noStrike" spc="-1" dirty="0">
              <a:latin typeface="Arial"/>
            </a:endParaRPr>
          </a:p>
        </p:txBody>
      </p:sp>
      <p:sp>
        <p:nvSpPr>
          <p:cNvPr id="319" name="CustomShape 4"/>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sp>
        <p:nvSpPr>
          <p:cNvPr id="2" name="Segnaposto piè di pagina 1">
            <a:extLst>
              <a:ext uri="{FF2B5EF4-FFF2-40B4-BE49-F238E27FC236}">
                <a16:creationId xmlns:a16="http://schemas.microsoft.com/office/drawing/2014/main" id="{AAB2237D-D4F2-EB6C-38FF-B999C86175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50AFF8B5-BDD5-AB12-3B04-F6F91410AB94}"/>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56</a:t>
            </a:fld>
            <a:endParaRPr lang="it-IT" sz="24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FAD11A4-8FFB-2492-A11D-2927F458C0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767DAE6E-97CB-87D1-0CE1-56DB6B240BC4}"/>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6</a:t>
            </a:fld>
            <a:endParaRPr lang="it-IT" sz="2400" b="0" strike="noStrike" spc="-1">
              <a:latin typeface="Times New Roman"/>
            </a:endParaRPr>
          </a:p>
        </p:txBody>
      </p:sp>
      <p:sp>
        <p:nvSpPr>
          <p:cNvPr id="4" name="CasellaDiTesto 3">
            <a:extLst>
              <a:ext uri="{FF2B5EF4-FFF2-40B4-BE49-F238E27FC236}">
                <a16:creationId xmlns:a16="http://schemas.microsoft.com/office/drawing/2014/main" id="{5F443E42-B311-AFC4-3890-86B3A5D48E71}"/>
              </a:ext>
            </a:extLst>
          </p:cNvPr>
          <p:cNvSpPr txBox="1"/>
          <p:nvPr/>
        </p:nvSpPr>
        <p:spPr>
          <a:xfrm>
            <a:off x="656303" y="1014865"/>
            <a:ext cx="7831394" cy="3970318"/>
          </a:xfrm>
          <a:prstGeom prst="rect">
            <a:avLst/>
          </a:prstGeom>
          <a:solidFill>
            <a:schemeClr val="bg1"/>
          </a:solidFill>
        </p:spPr>
        <p:txBody>
          <a:bodyPr wrap="square" rtlCol="0">
            <a:spAutoFit/>
          </a:bodyPr>
          <a:lstStyle/>
          <a:p>
            <a:pPr marL="342900" indent="-342900">
              <a:buAutoNum type="alphaUcParenR"/>
            </a:pPr>
            <a:r>
              <a:rPr lang="it-IT" sz="1800" b="1" u="sng" kern="100" dirty="0">
                <a:effectLst/>
                <a:latin typeface="Aptos" panose="020B0004020202020204" pitchFamily="34" charset="0"/>
                <a:ea typeface="Aptos" panose="020B0004020202020204" pitchFamily="34" charset="0"/>
                <a:cs typeface="Arial" panose="020B0604020202020204" pitchFamily="34" charset="0"/>
              </a:rPr>
              <a:t>Gli ETS di diritto temporaneo</a:t>
            </a:r>
          </a:p>
          <a:p>
            <a:endParaRPr lang="it-IT" b="1" u="sng" kern="100" dirty="0">
              <a:latin typeface="Aptos" panose="020B0004020202020204" pitchFamily="34" charset="0"/>
              <a:cs typeface="Arial" panose="020B0604020202020204" pitchFamily="34" charset="0"/>
            </a:endParaRPr>
          </a:p>
          <a:p>
            <a:r>
              <a:rPr lang="it-IT" u="sng" kern="100" dirty="0">
                <a:latin typeface="Aptos" panose="020B0004020202020204" pitchFamily="34" charset="0"/>
                <a:cs typeface="Arial" panose="020B0604020202020204" pitchFamily="34" charset="0"/>
              </a:rPr>
              <a:t>Il primo bilancio redatto </a:t>
            </a:r>
            <a:r>
              <a:rPr lang="it-IT" i="1" u="sng" kern="100" dirty="0">
                <a:latin typeface="Aptos" panose="020B0004020202020204" pitchFamily="34" charset="0"/>
                <a:cs typeface="Arial" panose="020B0604020202020204" pitchFamily="34" charset="0"/>
              </a:rPr>
              <a:t>per gli ETS di diritto temporaneo </a:t>
            </a:r>
            <a:r>
              <a:rPr lang="it-IT" u="sng" kern="100" dirty="0">
                <a:latin typeface="Aptos" panose="020B0004020202020204" pitchFamily="34" charset="0"/>
                <a:cs typeface="Arial" panose="020B0604020202020204" pitchFamily="34" charset="0"/>
              </a:rPr>
              <a:t>in base alle nuove disposizioni è stato il bilancio d'esercizio 2021 </a:t>
            </a:r>
          </a:p>
          <a:p>
            <a:endParaRPr lang="it-IT" u="sng" kern="100" dirty="0">
              <a:latin typeface="Aptos" panose="020B0004020202020204" pitchFamily="34" charset="0"/>
              <a:cs typeface="Arial" panose="020B0604020202020204" pitchFamily="34" charset="0"/>
            </a:endParaRPr>
          </a:p>
          <a:p>
            <a:r>
              <a:rPr lang="it-IT" kern="100" dirty="0">
                <a:latin typeface="Aptos" panose="020B0004020202020204" pitchFamily="34" charset="0"/>
                <a:cs typeface="Arial" panose="020B0604020202020204" pitchFamily="34" charset="0"/>
              </a:rPr>
              <a:t>(è redatto ai sensi art. 13 CTS, e  </a:t>
            </a:r>
            <a:r>
              <a:rPr lang="it-IT" i="1" kern="100" dirty="0">
                <a:latin typeface="Aptos" panose="020B0004020202020204" pitchFamily="34" charset="0"/>
                <a:cs typeface="Arial" panose="020B0604020202020204" pitchFamily="34" charset="0"/>
              </a:rPr>
              <a:t>- grazie al rinvio art. 3, co.2 - </a:t>
            </a:r>
            <a:r>
              <a:rPr lang="it-IT" kern="100" dirty="0">
                <a:latin typeface="Aptos" panose="020B0004020202020204" pitchFamily="34" charset="0"/>
                <a:cs typeface="Arial" panose="020B0604020202020204" pitchFamily="34" charset="0"/>
              </a:rPr>
              <a:t>CTS e DM 5 marzo 2020, </a:t>
            </a:r>
            <a:r>
              <a:rPr lang="it-IT" kern="100" dirty="0">
                <a:latin typeface="Aptos" panose="020B0004020202020204" pitchFamily="34" charset="0"/>
                <a:cs typeface="Arial" panose="020B0604020202020204" pitchFamily="34" charset="0"/>
                <a:sym typeface="Wingdings" panose="05000000000000000000" pitchFamily="2" charset="2"/>
              </a:rPr>
              <a:t> OIC 35 e principi nazionali OIC in quanto applicabili)</a:t>
            </a:r>
            <a:r>
              <a:rPr lang="it-IT" kern="100" dirty="0">
                <a:latin typeface="Aptos" panose="020B0004020202020204" pitchFamily="34" charset="0"/>
                <a:cs typeface="Arial" panose="020B0604020202020204" pitchFamily="34" charset="0"/>
              </a:rPr>
              <a:t>;</a:t>
            </a:r>
          </a:p>
          <a:p>
            <a:endParaRPr lang="it-IT" u="sng" kern="100" dirty="0">
              <a:latin typeface="Aptos" panose="020B0004020202020204" pitchFamily="34" charset="0"/>
              <a:cs typeface="Arial" panose="020B0604020202020204" pitchFamily="34" charset="0"/>
            </a:endParaRPr>
          </a:p>
          <a:p>
            <a:r>
              <a:rPr lang="it-IT" kern="100" dirty="0">
                <a:latin typeface="Aptos" panose="020B0004020202020204" pitchFamily="34" charset="0"/>
                <a:cs typeface="Arial" panose="020B0604020202020204" pitchFamily="34" charset="0"/>
              </a:rPr>
              <a:t>Il bilancio 2021 poteva (facoltà) essere predisposto senza comparativo 2020 (OIC 35), anche con riferimento rendiconti per cassa (Nota n.5941 del 05/04/2022 )</a:t>
            </a:r>
          </a:p>
          <a:p>
            <a:endParaRPr lang="it-IT" b="1" u="sng" kern="100" dirty="0">
              <a:latin typeface="Aptos" panose="020B0004020202020204" pitchFamily="34" charset="0"/>
              <a:cs typeface="Arial" panose="020B0604020202020204" pitchFamily="34" charset="0"/>
            </a:endParaRPr>
          </a:p>
          <a:p>
            <a:endParaRPr lang="it-IT" b="1" u="sng" kern="100" dirty="0">
              <a:latin typeface="Aptos" panose="020B0004020202020204" pitchFamily="34" charset="0"/>
              <a:cs typeface="Arial" panose="020B0604020202020204" pitchFamily="34" charset="0"/>
            </a:endParaRPr>
          </a:p>
          <a:p>
            <a:pPr marL="342900" indent="-342900">
              <a:buAutoNum type="alphaUcParenR"/>
            </a:pPr>
            <a:endParaRPr lang="it-IT" dirty="0"/>
          </a:p>
        </p:txBody>
      </p:sp>
      <p:sp>
        <p:nvSpPr>
          <p:cNvPr id="5" name="CasellaDiTesto 4">
            <a:extLst>
              <a:ext uri="{FF2B5EF4-FFF2-40B4-BE49-F238E27FC236}">
                <a16:creationId xmlns:a16="http://schemas.microsoft.com/office/drawing/2014/main" id="{9A735611-ABB9-98E6-AB20-E515AE153146}"/>
              </a:ext>
            </a:extLst>
          </p:cNvPr>
          <p:cNvSpPr txBox="1"/>
          <p:nvPr/>
        </p:nvSpPr>
        <p:spPr>
          <a:xfrm>
            <a:off x="895350" y="309563"/>
            <a:ext cx="7277100" cy="646331"/>
          </a:xfrm>
          <a:prstGeom prst="rect">
            <a:avLst/>
          </a:prstGeom>
          <a:noFill/>
        </p:spPr>
        <p:txBody>
          <a:bodyPr wrap="square" rtlCol="0">
            <a:spAutoFit/>
          </a:bodyPr>
          <a:lstStyle/>
          <a:p>
            <a:r>
              <a:rPr lang="it-IT" sz="1800" b="1" dirty="0">
                <a:solidFill>
                  <a:schemeClr val="tx1">
                    <a:alpha val="70000"/>
                  </a:schemeClr>
                </a:solidFill>
              </a:rPr>
              <a:t>I) Gli schemi di bilancio degli Enti del terzo settore di grandi dimensioni</a:t>
            </a:r>
          </a:p>
          <a:p>
            <a:endParaRPr lang="it-IT" dirty="0"/>
          </a:p>
        </p:txBody>
      </p:sp>
    </p:spTree>
    <p:extLst>
      <p:ext uri="{BB962C8B-B14F-4D97-AF65-F5344CB8AC3E}">
        <p14:creationId xmlns:p14="http://schemas.microsoft.com/office/powerpoint/2010/main" val="415449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FAD11A4-8FFB-2492-A11D-2927F458C0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767DAE6E-97CB-87D1-0CE1-56DB6B240BC4}"/>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7</a:t>
            </a:fld>
            <a:endParaRPr lang="it-IT" sz="2400" b="0" strike="noStrike" spc="-1">
              <a:latin typeface="Times New Roman"/>
            </a:endParaRPr>
          </a:p>
        </p:txBody>
      </p:sp>
      <p:sp>
        <p:nvSpPr>
          <p:cNvPr id="4" name="CasellaDiTesto 3">
            <a:extLst>
              <a:ext uri="{FF2B5EF4-FFF2-40B4-BE49-F238E27FC236}">
                <a16:creationId xmlns:a16="http://schemas.microsoft.com/office/drawing/2014/main" id="{5F443E42-B311-AFC4-3890-86B3A5D48E71}"/>
              </a:ext>
            </a:extLst>
          </p:cNvPr>
          <p:cNvSpPr txBox="1"/>
          <p:nvPr/>
        </p:nvSpPr>
        <p:spPr>
          <a:xfrm>
            <a:off x="648929" y="585019"/>
            <a:ext cx="7831394" cy="4370427"/>
          </a:xfrm>
          <a:prstGeom prst="rect">
            <a:avLst/>
          </a:prstGeom>
          <a:solidFill>
            <a:schemeClr val="bg1"/>
          </a:solidFill>
        </p:spPr>
        <p:txBody>
          <a:bodyPr wrap="square" rtlCol="0">
            <a:spAutoFit/>
          </a:bodyPr>
          <a:lstStyle/>
          <a:p>
            <a:endParaRPr lang="it-IT" sz="1800" u="sng" kern="100" dirty="0">
              <a:effectLst/>
              <a:latin typeface="Aptos" panose="020B0004020202020204" pitchFamily="34" charset="0"/>
              <a:ea typeface="Aptos" panose="020B0004020202020204" pitchFamily="34" charset="0"/>
              <a:cs typeface="Arial" panose="020B0604020202020204" pitchFamily="34" charset="0"/>
            </a:endParaRPr>
          </a:p>
          <a:p>
            <a:endParaRPr lang="it-IT" u="sng" kern="100" dirty="0">
              <a:latin typeface="Aptos" panose="020B0004020202020204" pitchFamily="34" charset="0"/>
              <a:ea typeface="Aptos" panose="020B0004020202020204" pitchFamily="34" charset="0"/>
              <a:cs typeface="Arial" panose="020B0604020202020204" pitchFamily="34" charset="0"/>
            </a:endParaRPr>
          </a:p>
          <a:p>
            <a:r>
              <a:rPr lang="it-IT" sz="1800" u="sng" kern="100" dirty="0">
                <a:effectLst/>
                <a:latin typeface="Aptos" panose="020B0004020202020204" pitchFamily="34" charset="0"/>
                <a:ea typeface="Aptos" panose="020B0004020202020204" pitchFamily="34" charset="0"/>
                <a:cs typeface="Arial" panose="020B0604020202020204" pitchFamily="34" charset="0"/>
              </a:rPr>
              <a:t>B)</a:t>
            </a:r>
            <a:r>
              <a:rPr lang="it-IT" sz="1800" b="1" u="sng" kern="100" dirty="0">
                <a:effectLst/>
                <a:latin typeface="Aptos" panose="020B0004020202020204" pitchFamily="34" charset="0"/>
                <a:ea typeface="Aptos" panose="020B0004020202020204" pitchFamily="34" charset="0"/>
                <a:cs typeface="Arial" panose="020B0604020202020204" pitchFamily="34" charset="0"/>
              </a:rPr>
              <a:t> Gli ETS «divenuti tali»</a:t>
            </a:r>
          </a:p>
          <a:p>
            <a:endParaRPr lang="it-IT" b="1" u="sng" kern="100" dirty="0">
              <a:latin typeface="Aptos" panose="020B0004020202020204" pitchFamily="34" charset="0"/>
              <a:cs typeface="Arial" panose="020B0604020202020204" pitchFamily="34" charset="0"/>
            </a:endParaRPr>
          </a:p>
          <a:p>
            <a:pPr marL="285750" indent="-285750">
              <a:buFontTx/>
              <a:buChar char="-"/>
            </a:pPr>
            <a:r>
              <a:rPr lang="it-IT" kern="100" dirty="0">
                <a:latin typeface="Aptos" panose="020B0004020202020204" pitchFamily="34" charset="0"/>
                <a:cs typeface="Arial" panose="020B0604020202020204" pitchFamily="34" charset="0"/>
              </a:rPr>
              <a:t>Gli ETS che risultano essere iscritti nell'ultimo trimestre dell'esercizio finanziario, in analogia con quanto previsto per il bilancio sociale, possono (ma non devono) redigere il primo bilancio ETS (ex art. 13 CTS) nel periodo successivo (con un periodo massimo, quindi, di 15 mesi.</a:t>
            </a:r>
          </a:p>
          <a:p>
            <a:pPr marL="285750" indent="-285750">
              <a:buFontTx/>
              <a:buChar char="-"/>
            </a:pPr>
            <a:endParaRPr lang="it-IT" b="1" u="sng" kern="100" dirty="0">
              <a:latin typeface="Aptos" panose="020B0004020202020204" pitchFamily="34" charset="0"/>
              <a:cs typeface="Arial" panose="020B0604020202020204" pitchFamily="34" charset="0"/>
            </a:endParaRPr>
          </a:p>
          <a:p>
            <a:pPr marL="285750" indent="-285750">
              <a:buFontTx/>
              <a:buChar char="-"/>
            </a:pPr>
            <a:endParaRPr lang="it-IT" b="1" u="sng" kern="100" dirty="0">
              <a:latin typeface="Aptos" panose="020B0004020202020204" pitchFamily="34" charset="0"/>
              <a:cs typeface="Arial" panose="020B0604020202020204" pitchFamily="34" charset="0"/>
            </a:endParaRPr>
          </a:p>
          <a:p>
            <a:pPr marL="285750" indent="-285750">
              <a:buFontTx/>
              <a:buChar char="-"/>
            </a:pPr>
            <a:endParaRPr lang="it-IT" u="sng" kern="100" dirty="0">
              <a:latin typeface="Aptos" panose="020B0004020202020204" pitchFamily="34" charset="0"/>
              <a:cs typeface="Arial" panose="020B0604020202020204" pitchFamily="34" charset="0"/>
            </a:endParaRPr>
          </a:p>
          <a:p>
            <a:r>
              <a:rPr lang="it-IT" sz="2200" b="1" u="sng" kern="100" dirty="0">
                <a:latin typeface="Aptos" panose="020B0004020202020204" pitchFamily="34" charset="0"/>
                <a:cs typeface="Arial" panose="020B0604020202020204" pitchFamily="34" charset="0"/>
              </a:rPr>
              <a:t>Vediamo una </a:t>
            </a:r>
            <a:r>
              <a:rPr lang="it-IT" sz="2200" b="1" u="sng" kern="100" dirty="0" err="1">
                <a:latin typeface="Aptos" panose="020B0004020202020204" pitchFamily="34" charset="0"/>
                <a:cs typeface="Arial" panose="020B0604020202020204" pitchFamily="34" charset="0"/>
              </a:rPr>
              <a:t>sch</a:t>
            </a:r>
            <a:r>
              <a:rPr lang="it-IT" sz="2200" b="1" u="sng" kern="100" dirty="0">
                <a:latin typeface="Aptos" panose="020B0004020202020204" pitchFamily="34" charset="0"/>
                <a:cs typeface="Arial" panose="020B0604020202020204" pitchFamily="34" charset="0"/>
              </a:rPr>
              <a:t> veda esemplificativa per un Ente iscritto nell’anno «202x»:</a:t>
            </a:r>
          </a:p>
          <a:p>
            <a:endParaRPr lang="it-IT" b="1" u="sng" kern="100" dirty="0">
              <a:latin typeface="Aptos" panose="020B0004020202020204" pitchFamily="34" charset="0"/>
              <a:cs typeface="Arial" panose="020B0604020202020204" pitchFamily="34" charset="0"/>
            </a:endParaRPr>
          </a:p>
          <a:p>
            <a:pPr marL="342900" indent="-342900">
              <a:buAutoNum type="alphaUcParenR"/>
            </a:pPr>
            <a:endParaRPr lang="it-IT" dirty="0"/>
          </a:p>
        </p:txBody>
      </p:sp>
      <p:sp>
        <p:nvSpPr>
          <p:cNvPr id="5" name="CasellaDiTesto 4">
            <a:extLst>
              <a:ext uri="{FF2B5EF4-FFF2-40B4-BE49-F238E27FC236}">
                <a16:creationId xmlns:a16="http://schemas.microsoft.com/office/drawing/2014/main" id="{C8660534-D9D1-B8B3-3240-C781D9B5C1EA}"/>
              </a:ext>
            </a:extLst>
          </p:cNvPr>
          <p:cNvSpPr txBox="1"/>
          <p:nvPr/>
        </p:nvSpPr>
        <p:spPr>
          <a:xfrm>
            <a:off x="895350" y="309563"/>
            <a:ext cx="7277100" cy="646331"/>
          </a:xfrm>
          <a:prstGeom prst="rect">
            <a:avLst/>
          </a:prstGeom>
          <a:noFill/>
        </p:spPr>
        <p:txBody>
          <a:bodyPr wrap="square" rtlCol="0">
            <a:spAutoFit/>
          </a:bodyPr>
          <a:lstStyle/>
          <a:p>
            <a:r>
              <a:rPr lang="it-IT" sz="1800" b="1" dirty="0">
                <a:solidFill>
                  <a:schemeClr val="tx1">
                    <a:alpha val="70000"/>
                  </a:schemeClr>
                </a:solidFill>
              </a:rPr>
              <a:t>I) Gli schemi di bilancio degli Enti del terzo settore di grandi dimensioni</a:t>
            </a:r>
          </a:p>
          <a:p>
            <a:endParaRPr lang="it-IT" dirty="0"/>
          </a:p>
        </p:txBody>
      </p:sp>
    </p:spTree>
    <p:extLst>
      <p:ext uri="{BB962C8B-B14F-4D97-AF65-F5344CB8AC3E}">
        <p14:creationId xmlns:p14="http://schemas.microsoft.com/office/powerpoint/2010/main" val="244268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976802C3-0CE7-B145-273C-58DD7EDBB3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5E4ED10F-A1E6-1106-1A7D-F06BB91DA998}"/>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8</a:t>
            </a:fld>
            <a:endParaRPr lang="it-IT" sz="2400" b="0" strike="noStrike" spc="-1">
              <a:latin typeface="Times New Roman"/>
            </a:endParaRPr>
          </a:p>
        </p:txBody>
      </p:sp>
      <p:graphicFrame>
        <p:nvGraphicFramePr>
          <p:cNvPr id="4" name="Tabella 3">
            <a:extLst>
              <a:ext uri="{FF2B5EF4-FFF2-40B4-BE49-F238E27FC236}">
                <a16:creationId xmlns:a16="http://schemas.microsoft.com/office/drawing/2014/main" id="{1E2EC5DA-98D7-6E6C-D471-8F513D740C29}"/>
              </a:ext>
            </a:extLst>
          </p:cNvPr>
          <p:cNvGraphicFramePr>
            <a:graphicFrameLocks noGrp="1"/>
          </p:cNvGraphicFramePr>
          <p:nvPr>
            <p:extLst>
              <p:ext uri="{D42A27DB-BD31-4B8C-83A1-F6EECF244321}">
                <p14:modId xmlns:p14="http://schemas.microsoft.com/office/powerpoint/2010/main" val="385089384"/>
              </p:ext>
            </p:extLst>
          </p:nvPr>
        </p:nvGraphicFramePr>
        <p:xfrm>
          <a:off x="115330" y="1037968"/>
          <a:ext cx="8913340" cy="4619968"/>
        </p:xfrm>
        <a:graphic>
          <a:graphicData uri="http://schemas.openxmlformats.org/drawingml/2006/table">
            <a:tbl>
              <a:tblPr>
                <a:tableStyleId>{5C22544A-7EE6-4342-B048-85BDC9FD1C3A}</a:tableStyleId>
              </a:tblPr>
              <a:tblGrid>
                <a:gridCol w="2841872">
                  <a:extLst>
                    <a:ext uri="{9D8B030D-6E8A-4147-A177-3AD203B41FA5}">
                      <a16:colId xmlns:a16="http://schemas.microsoft.com/office/drawing/2014/main" val="1628689853"/>
                    </a:ext>
                  </a:extLst>
                </a:gridCol>
                <a:gridCol w="2974017">
                  <a:extLst>
                    <a:ext uri="{9D8B030D-6E8A-4147-A177-3AD203B41FA5}">
                      <a16:colId xmlns:a16="http://schemas.microsoft.com/office/drawing/2014/main" val="297681741"/>
                    </a:ext>
                  </a:extLst>
                </a:gridCol>
                <a:gridCol w="3097451">
                  <a:extLst>
                    <a:ext uri="{9D8B030D-6E8A-4147-A177-3AD203B41FA5}">
                      <a16:colId xmlns:a16="http://schemas.microsoft.com/office/drawing/2014/main" val="1591586672"/>
                    </a:ext>
                  </a:extLst>
                </a:gridCol>
              </a:tblGrid>
              <a:tr h="694610">
                <a:tc gridSpan="3">
                  <a:txBody>
                    <a:bodyPr/>
                    <a:lstStyle/>
                    <a:p>
                      <a:pPr algn="l" fontAlgn="ctr"/>
                      <a:r>
                        <a:rPr lang="it-IT" sz="1100" u="none" strike="noStrike" dirty="0">
                          <a:effectLst/>
                        </a:rPr>
                        <a:t>Nota: schemi di </a:t>
                      </a:r>
                      <a:r>
                        <a:rPr lang="it-IT" sz="1300" u="none" strike="noStrike" dirty="0">
                          <a:effectLst/>
                        </a:rPr>
                        <a:t>bilancio d'esercizio </a:t>
                      </a:r>
                      <a:r>
                        <a:rPr lang="it-IT" sz="1100" u="none" strike="noStrike" dirty="0">
                          <a:effectLst/>
                        </a:rPr>
                        <a:t>per le </a:t>
                      </a:r>
                      <a:r>
                        <a:rPr lang="it-IT" sz="1300" u="none" strike="noStrike" dirty="0">
                          <a:effectLst/>
                        </a:rPr>
                        <a:t>associazioni non ONLUS</a:t>
                      </a:r>
                      <a:r>
                        <a:rPr lang="it-IT" sz="1100" u="none" strike="noStrike" dirty="0">
                          <a:effectLst/>
                        </a:rPr>
                        <a:t>, se iscritti al RUNTS nell'anno 202X:</a:t>
                      </a:r>
                      <a:endParaRPr lang="it-IT" sz="1100" b="1" i="0" u="none" strike="noStrike" dirty="0">
                        <a:solidFill>
                          <a:srgbClr val="000000"/>
                        </a:solidFill>
                        <a:effectLst/>
                        <a:latin typeface="Aptos" panose="020B0004020202020204" pitchFamily="34" charset="0"/>
                      </a:endParaRPr>
                    </a:p>
                  </a:txBody>
                  <a:tcPr marL="4638" marR="4638" marT="4638"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05222710"/>
                  </a:ext>
                </a:extLst>
              </a:tr>
              <a:tr h="694610">
                <a:tc>
                  <a:txBody>
                    <a:bodyPr/>
                    <a:lstStyle/>
                    <a:p>
                      <a:pPr algn="l" fontAlgn="ctr"/>
                      <a:r>
                        <a:rPr lang="it-IT" sz="1100" u="none" strike="noStrike" dirty="0">
                          <a:effectLst/>
                        </a:rPr>
                        <a:t>Bilanci anni precedenti all’iscrizione al RUNTS</a:t>
                      </a:r>
                      <a:endParaRPr lang="it-IT" sz="1100" b="1" i="0" u="none" strike="noStrike" dirty="0">
                        <a:solidFill>
                          <a:srgbClr val="000000"/>
                        </a:solidFill>
                        <a:effectLst/>
                        <a:latin typeface="Aptos" panose="020B0004020202020204" pitchFamily="34" charset="0"/>
                      </a:endParaRPr>
                    </a:p>
                  </a:txBody>
                  <a:tcPr marL="4638" marR="4638" marT="4638" marB="0" anchor="ctr"/>
                </a:tc>
                <a:tc rowSpan="4">
                  <a:txBody>
                    <a:bodyPr/>
                    <a:lstStyle/>
                    <a:p>
                      <a:pPr algn="ctr" fontAlgn="ctr"/>
                      <a:r>
                        <a:rPr lang="it-IT" sz="1100" u="none" strike="noStrike" dirty="0">
                          <a:effectLst/>
                        </a:rPr>
                        <a:t>Nota MLPS 5 aprile 2022 N. 5941</a:t>
                      </a:r>
                      <a:endParaRPr lang="it-IT" sz="1100" b="0" i="0" u="none" strike="noStrike" dirty="0">
                        <a:solidFill>
                          <a:srgbClr val="000000"/>
                        </a:solidFill>
                        <a:effectLst/>
                        <a:latin typeface="Aptos" panose="020B0004020202020204" pitchFamily="34" charset="0"/>
                      </a:endParaRPr>
                    </a:p>
                  </a:txBody>
                  <a:tcPr marL="4638" marR="4638" marT="4638" marB="0" anchor="ctr"/>
                </a:tc>
                <a:tc>
                  <a:txBody>
                    <a:bodyPr/>
                    <a:lstStyle/>
                    <a:p>
                      <a:pPr algn="l" fontAlgn="ctr"/>
                      <a:r>
                        <a:rPr lang="it-IT" sz="1100" u="none" strike="noStrike">
                          <a:effectLst/>
                        </a:rPr>
                        <a:t>Schema libero </a:t>
                      </a:r>
                      <a:endParaRPr lang="it-IT" sz="1100" b="0" i="0" u="none" strike="noStrike">
                        <a:solidFill>
                          <a:srgbClr val="000000"/>
                        </a:solidFill>
                        <a:effectLst/>
                        <a:latin typeface="Aptos" panose="020B0004020202020204" pitchFamily="34" charset="0"/>
                      </a:endParaRPr>
                    </a:p>
                  </a:txBody>
                  <a:tcPr marL="4638" marR="4638" marT="4638" marB="0" anchor="ctr"/>
                </a:tc>
                <a:extLst>
                  <a:ext uri="{0D108BD9-81ED-4DB2-BD59-A6C34878D82A}">
                    <a16:rowId xmlns:a16="http://schemas.microsoft.com/office/drawing/2014/main" val="3897871871"/>
                  </a:ext>
                </a:extLst>
              </a:tr>
              <a:tr h="969225">
                <a:tc>
                  <a:txBody>
                    <a:bodyPr/>
                    <a:lstStyle/>
                    <a:p>
                      <a:pPr algn="l" fontAlgn="ctr"/>
                      <a:r>
                        <a:rPr lang="it-IT" sz="1100" u="none" strike="noStrike" dirty="0">
                          <a:effectLst/>
                        </a:rPr>
                        <a:t>Iscrizione </a:t>
                      </a:r>
                      <a:r>
                        <a:rPr lang="it-IT" sz="1200" u="sng" strike="noStrike" dirty="0">
                          <a:effectLst/>
                        </a:rPr>
                        <a:t>entro i primi 3 trimestri </a:t>
                      </a:r>
                      <a:r>
                        <a:rPr lang="it-IT" sz="1200" u="none" strike="noStrike" dirty="0">
                          <a:effectLst/>
                        </a:rPr>
                        <a:t>anno 202X</a:t>
                      </a:r>
                      <a:endParaRPr lang="it-IT" sz="1100" b="1" i="0" u="none" strike="noStrike" dirty="0">
                        <a:solidFill>
                          <a:srgbClr val="000000"/>
                        </a:solidFill>
                        <a:effectLst/>
                        <a:latin typeface="Aptos" panose="020B0004020202020204" pitchFamily="34" charset="0"/>
                      </a:endParaRPr>
                    </a:p>
                  </a:txBody>
                  <a:tcPr marL="4638" marR="4638" marT="4638" marB="0" anchor="ctr"/>
                </a:tc>
                <a:tc vMerge="1">
                  <a:txBody>
                    <a:bodyPr/>
                    <a:lstStyle/>
                    <a:p>
                      <a:endParaRPr lang="it-IT"/>
                    </a:p>
                  </a:txBody>
                  <a:tcPr/>
                </a:tc>
                <a:tc>
                  <a:txBody>
                    <a:bodyPr/>
                    <a:lstStyle/>
                    <a:p>
                      <a:pPr algn="l" fontAlgn="ctr"/>
                      <a:r>
                        <a:rPr lang="it-IT" sz="1100" u="none" strike="noStrike">
                          <a:effectLst/>
                        </a:rPr>
                        <a:t>Obbligatori schemi DM 5/3/2020 dal 202X compreso</a:t>
                      </a:r>
                      <a:endParaRPr lang="it-IT" sz="1100" b="0" i="0" u="none" strike="noStrike">
                        <a:solidFill>
                          <a:srgbClr val="000000"/>
                        </a:solidFill>
                        <a:effectLst/>
                        <a:latin typeface="Aptos" panose="020B0004020202020204" pitchFamily="34" charset="0"/>
                      </a:endParaRPr>
                    </a:p>
                  </a:txBody>
                  <a:tcPr marL="4638" marR="4638" marT="4638" marB="0" anchor="ctr"/>
                </a:tc>
                <a:extLst>
                  <a:ext uri="{0D108BD9-81ED-4DB2-BD59-A6C34878D82A}">
                    <a16:rowId xmlns:a16="http://schemas.microsoft.com/office/drawing/2014/main" val="4203373141"/>
                  </a:ext>
                </a:extLst>
              </a:tr>
              <a:tr h="969225">
                <a:tc>
                  <a:txBody>
                    <a:bodyPr/>
                    <a:lstStyle/>
                    <a:p>
                      <a:pPr algn="l" fontAlgn="ctr"/>
                      <a:r>
                        <a:rPr lang="it-IT" sz="1100" u="none" strike="noStrike">
                          <a:effectLst/>
                        </a:rPr>
                        <a:t>Iscrizione nel </a:t>
                      </a:r>
                      <a:r>
                        <a:rPr lang="it-IT" sz="1200" u="sng" strike="noStrike">
                          <a:effectLst/>
                        </a:rPr>
                        <a:t>4° trimestre 202X</a:t>
                      </a:r>
                      <a:endParaRPr lang="it-IT" sz="1100" b="1" i="0" u="none" strike="noStrike">
                        <a:solidFill>
                          <a:srgbClr val="000000"/>
                        </a:solidFill>
                        <a:effectLst/>
                        <a:latin typeface="Aptos" panose="020B0004020202020204" pitchFamily="34" charset="0"/>
                      </a:endParaRPr>
                    </a:p>
                  </a:txBody>
                  <a:tcPr marL="4638" marR="4638" marT="4638" marB="0" anchor="ctr"/>
                </a:tc>
                <a:tc vMerge="1">
                  <a:txBody>
                    <a:bodyPr/>
                    <a:lstStyle/>
                    <a:p>
                      <a:endParaRPr lang="it-IT"/>
                    </a:p>
                  </a:txBody>
                  <a:tcPr/>
                </a:tc>
                <a:tc>
                  <a:txBody>
                    <a:bodyPr/>
                    <a:lstStyle/>
                    <a:p>
                      <a:pPr algn="l" fontAlgn="ctr"/>
                      <a:r>
                        <a:rPr lang="it-IT" sz="1100" u="none" strike="noStrike">
                          <a:effectLst/>
                        </a:rPr>
                        <a:t>(Eccezionalmente) Bilancio 202X schema libero </a:t>
                      </a:r>
                      <a:endParaRPr lang="it-IT" sz="1100" b="0" i="0" u="none" strike="noStrike">
                        <a:solidFill>
                          <a:srgbClr val="000000"/>
                        </a:solidFill>
                        <a:effectLst/>
                        <a:latin typeface="Aptos" panose="020B0004020202020204" pitchFamily="34" charset="0"/>
                      </a:endParaRPr>
                    </a:p>
                  </a:txBody>
                  <a:tcPr marL="4638" marR="4638" marT="4638" marB="0" anchor="ctr"/>
                </a:tc>
                <a:extLst>
                  <a:ext uri="{0D108BD9-81ED-4DB2-BD59-A6C34878D82A}">
                    <a16:rowId xmlns:a16="http://schemas.microsoft.com/office/drawing/2014/main" val="2325031780"/>
                  </a:ext>
                </a:extLst>
              </a:tr>
              <a:tr h="1292298">
                <a:tc>
                  <a:txBody>
                    <a:bodyPr/>
                    <a:lstStyle/>
                    <a:p>
                      <a:pPr algn="l" fontAlgn="ctr"/>
                      <a:r>
                        <a:rPr lang="it-IT" sz="1100" u="none" strike="noStrike">
                          <a:effectLst/>
                        </a:rPr>
                        <a:t>Bilanci esercizi successivi all'iscrizione al RUNTS (dal 202x+1)</a:t>
                      </a:r>
                      <a:endParaRPr lang="it-IT" sz="1100" b="1" i="0" u="none" strike="noStrike">
                        <a:solidFill>
                          <a:srgbClr val="000000"/>
                        </a:solidFill>
                        <a:effectLst/>
                        <a:latin typeface="Aptos" panose="020B0004020202020204" pitchFamily="34" charset="0"/>
                      </a:endParaRPr>
                    </a:p>
                  </a:txBody>
                  <a:tcPr marL="4638" marR="4638" marT="4638" marB="0" anchor="ctr"/>
                </a:tc>
                <a:tc vMerge="1">
                  <a:txBody>
                    <a:bodyPr/>
                    <a:lstStyle/>
                    <a:p>
                      <a:endParaRPr lang="it-IT"/>
                    </a:p>
                  </a:txBody>
                  <a:tcPr/>
                </a:tc>
                <a:tc>
                  <a:txBody>
                    <a:bodyPr/>
                    <a:lstStyle/>
                    <a:p>
                      <a:pPr algn="l" fontAlgn="ctr"/>
                      <a:r>
                        <a:rPr lang="it-IT" sz="1100" u="none" strike="noStrike" dirty="0">
                          <a:effectLst/>
                        </a:rPr>
                        <a:t>Sempre obbligatori schemi DM 5/3/2020 dal bilancio 202X+1 </a:t>
                      </a:r>
                      <a:endParaRPr lang="it-IT" sz="1100" b="0" i="0" u="none" strike="noStrike" dirty="0">
                        <a:solidFill>
                          <a:srgbClr val="000000"/>
                        </a:solidFill>
                        <a:effectLst/>
                        <a:latin typeface="Aptos" panose="020B0004020202020204" pitchFamily="34" charset="0"/>
                      </a:endParaRPr>
                    </a:p>
                  </a:txBody>
                  <a:tcPr marL="4638" marR="4638" marT="4638" marB="0" anchor="ctr"/>
                </a:tc>
                <a:extLst>
                  <a:ext uri="{0D108BD9-81ED-4DB2-BD59-A6C34878D82A}">
                    <a16:rowId xmlns:a16="http://schemas.microsoft.com/office/drawing/2014/main" val="3311004236"/>
                  </a:ext>
                </a:extLst>
              </a:tr>
            </a:tbl>
          </a:graphicData>
        </a:graphic>
      </p:graphicFrame>
      <p:sp>
        <p:nvSpPr>
          <p:cNvPr id="5" name="CasellaDiTesto 4">
            <a:extLst>
              <a:ext uri="{FF2B5EF4-FFF2-40B4-BE49-F238E27FC236}">
                <a16:creationId xmlns:a16="http://schemas.microsoft.com/office/drawing/2014/main" id="{15B4A5CA-9713-A489-965B-D0538DCE4ADA}"/>
              </a:ext>
            </a:extLst>
          </p:cNvPr>
          <p:cNvSpPr txBox="1"/>
          <p:nvPr/>
        </p:nvSpPr>
        <p:spPr>
          <a:xfrm>
            <a:off x="895350" y="309563"/>
            <a:ext cx="7277100" cy="646331"/>
          </a:xfrm>
          <a:prstGeom prst="rect">
            <a:avLst/>
          </a:prstGeom>
          <a:noFill/>
        </p:spPr>
        <p:txBody>
          <a:bodyPr wrap="square" rtlCol="0">
            <a:spAutoFit/>
          </a:bodyPr>
          <a:lstStyle/>
          <a:p>
            <a:r>
              <a:rPr lang="it-IT" sz="1800" b="1" dirty="0">
                <a:solidFill>
                  <a:schemeClr val="tx1">
                    <a:alpha val="70000"/>
                  </a:schemeClr>
                </a:solidFill>
              </a:rPr>
              <a:t>I) Gli schemi di bilancio degli Enti del terzo settore di grandi dimensioni</a:t>
            </a:r>
          </a:p>
          <a:p>
            <a:endParaRPr lang="it-IT" dirty="0"/>
          </a:p>
        </p:txBody>
      </p:sp>
      <p:cxnSp>
        <p:nvCxnSpPr>
          <p:cNvPr id="7" name="Connettore 2 6">
            <a:extLst>
              <a:ext uri="{FF2B5EF4-FFF2-40B4-BE49-F238E27FC236}">
                <a16:creationId xmlns:a16="http://schemas.microsoft.com/office/drawing/2014/main" id="{7C54C410-72BB-19BB-5FFD-5BF2586AED93}"/>
              </a:ext>
            </a:extLst>
          </p:cNvPr>
          <p:cNvCxnSpPr/>
          <p:nvPr/>
        </p:nvCxnSpPr>
        <p:spPr>
          <a:xfrm>
            <a:off x="2957384" y="2117124"/>
            <a:ext cx="29738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29611A6F-8176-0B43-4A1B-F068028060E8}"/>
              </a:ext>
            </a:extLst>
          </p:cNvPr>
          <p:cNvCxnSpPr/>
          <p:nvPr/>
        </p:nvCxnSpPr>
        <p:spPr>
          <a:xfrm>
            <a:off x="2957384" y="2945027"/>
            <a:ext cx="29738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BD913456-DDE5-A93A-D512-85D4F02152F2}"/>
              </a:ext>
            </a:extLst>
          </p:cNvPr>
          <p:cNvCxnSpPr/>
          <p:nvPr/>
        </p:nvCxnSpPr>
        <p:spPr>
          <a:xfrm>
            <a:off x="2957384" y="3925329"/>
            <a:ext cx="29738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29DD9141-9A58-324C-65CE-0D521CE0C671}"/>
              </a:ext>
            </a:extLst>
          </p:cNvPr>
          <p:cNvCxnSpPr/>
          <p:nvPr/>
        </p:nvCxnSpPr>
        <p:spPr>
          <a:xfrm>
            <a:off x="2957383" y="4938584"/>
            <a:ext cx="29738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20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0DE25E7-72CC-9E8C-98C7-3F55E0AFC4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all" spc="-1" normalizeH="0" baseline="0" noProof="0" dirty="0">
                <a:ln>
                  <a:noFill/>
                </a:ln>
                <a:solidFill>
                  <a:prstClr val="black"/>
                </a:solidFill>
                <a:effectLst/>
                <a:uLnTx/>
                <a:uFillTx/>
                <a:latin typeface="Times New Roman"/>
                <a:ea typeface="+mn-ea"/>
                <a:cs typeface="+mn-cs"/>
              </a:rPr>
              <a:t>dott. Giampaolo De Simone</a:t>
            </a:r>
          </a:p>
        </p:txBody>
      </p:sp>
      <p:sp>
        <p:nvSpPr>
          <p:cNvPr id="3" name="Segnaposto numero diapositiva 2">
            <a:extLst>
              <a:ext uri="{FF2B5EF4-FFF2-40B4-BE49-F238E27FC236}">
                <a16:creationId xmlns:a16="http://schemas.microsoft.com/office/drawing/2014/main" id="{96C1D535-8740-CE7F-8200-A5D0AE39C0AA}"/>
              </a:ext>
            </a:extLst>
          </p:cNvPr>
          <p:cNvSpPr>
            <a:spLocks noGrp="1"/>
          </p:cNvSpPr>
          <p:nvPr>
            <p:ph type="sldNum" sz="quarter" idx="12"/>
          </p:nvPr>
        </p:nvSpPr>
        <p:spPr/>
        <p:txBody>
          <a:bodyPr/>
          <a:lstStyle/>
          <a:p>
            <a:pPr algn="r">
              <a:lnSpc>
                <a:spcPct val="100000"/>
              </a:lnSpc>
            </a:pPr>
            <a:fld id="{DD056939-2278-4B88-9241-5614B372569B}" type="slidenum">
              <a:rPr lang="it-IT" sz="2400" b="0" strike="noStrike" spc="-1" smtClean="0">
                <a:solidFill>
                  <a:srgbClr val="262626"/>
                </a:solidFill>
                <a:latin typeface="Impact"/>
              </a:rPr>
              <a:t>9</a:t>
            </a:fld>
            <a:endParaRPr lang="it-IT" sz="2400" b="0" strike="noStrike" spc="-1">
              <a:latin typeface="Times New Roman"/>
            </a:endParaRPr>
          </a:p>
        </p:txBody>
      </p:sp>
      <p:pic>
        <p:nvPicPr>
          <p:cNvPr id="4" name="Immagine 3">
            <a:extLst>
              <a:ext uri="{FF2B5EF4-FFF2-40B4-BE49-F238E27FC236}">
                <a16:creationId xmlns:a16="http://schemas.microsoft.com/office/drawing/2014/main" id="{AA9AE646-37F0-180C-FAEF-A0C0C01C3BDC}"/>
              </a:ext>
            </a:extLst>
          </p:cNvPr>
          <p:cNvPicPr>
            <a:picLocks noChangeAspect="1"/>
          </p:cNvPicPr>
          <p:nvPr/>
        </p:nvPicPr>
        <p:blipFill>
          <a:blip r:embed="rId2"/>
          <a:stretch>
            <a:fillRect/>
          </a:stretch>
        </p:blipFill>
        <p:spPr>
          <a:xfrm>
            <a:off x="269081" y="1185527"/>
            <a:ext cx="8605838" cy="3190875"/>
          </a:xfrm>
          <a:prstGeom prst="rect">
            <a:avLst/>
          </a:prstGeom>
          <a:solidFill>
            <a:schemeClr val="accent1">
              <a:alpha val="81000"/>
            </a:schemeClr>
          </a:solidFill>
        </p:spPr>
      </p:pic>
      <p:sp>
        <p:nvSpPr>
          <p:cNvPr id="5" name="CasellaDiTesto 4">
            <a:extLst>
              <a:ext uri="{FF2B5EF4-FFF2-40B4-BE49-F238E27FC236}">
                <a16:creationId xmlns:a16="http://schemas.microsoft.com/office/drawing/2014/main" id="{A881927A-A02F-15FF-905B-A626CA8FDC87}"/>
              </a:ext>
            </a:extLst>
          </p:cNvPr>
          <p:cNvSpPr txBox="1"/>
          <p:nvPr/>
        </p:nvSpPr>
        <p:spPr>
          <a:xfrm>
            <a:off x="895350" y="309563"/>
            <a:ext cx="7277100" cy="923330"/>
          </a:xfrm>
          <a:prstGeom prst="rect">
            <a:avLst/>
          </a:prstGeom>
          <a:noFill/>
        </p:spPr>
        <p:txBody>
          <a:bodyPr wrap="square" rtlCol="0">
            <a:spAutoFit/>
          </a:bodyPr>
          <a:lstStyle/>
          <a:p>
            <a:r>
              <a:rPr lang="it-IT" sz="1800" b="1" dirty="0">
                <a:solidFill>
                  <a:schemeClr val="tx1">
                    <a:alpha val="70000"/>
                  </a:schemeClr>
                </a:solidFill>
              </a:rPr>
              <a:t>I) Gli schemi di bilancio degli Enti del terzo settore di grandi dimensioni</a:t>
            </a:r>
          </a:p>
          <a:p>
            <a:endParaRPr lang="it-IT" dirty="0"/>
          </a:p>
          <a:p>
            <a:r>
              <a:rPr lang="it-IT" dirty="0"/>
              <a:t>E quando l’organo di controllo ?? Quando il revisore??</a:t>
            </a:r>
          </a:p>
        </p:txBody>
      </p:sp>
      <p:sp>
        <p:nvSpPr>
          <p:cNvPr id="6" name="CasellaDiTesto 5">
            <a:extLst>
              <a:ext uri="{FF2B5EF4-FFF2-40B4-BE49-F238E27FC236}">
                <a16:creationId xmlns:a16="http://schemas.microsoft.com/office/drawing/2014/main" id="{59570909-8F2D-8837-B777-10B7787B2063}"/>
              </a:ext>
            </a:extLst>
          </p:cNvPr>
          <p:cNvSpPr txBox="1"/>
          <p:nvPr/>
        </p:nvSpPr>
        <p:spPr>
          <a:xfrm>
            <a:off x="234563" y="4635610"/>
            <a:ext cx="8647044" cy="1477328"/>
          </a:xfrm>
          <a:prstGeom prst="rect">
            <a:avLst/>
          </a:prstGeom>
          <a:noFill/>
        </p:spPr>
        <p:txBody>
          <a:bodyPr wrap="square" rtlCol="0">
            <a:spAutoFit/>
          </a:bodyPr>
          <a:lstStyle/>
          <a:p>
            <a:r>
              <a:rPr lang="it-IT" dirty="0"/>
              <a:t>La nota 14432 del 22.12.2023, indica che </a:t>
            </a:r>
            <a:r>
              <a:rPr lang="it-IT" b="1" u="sng" dirty="0"/>
              <a:t>per i neo-iscritti al RUNTS</a:t>
            </a:r>
            <a:r>
              <a:rPr lang="it-IT" dirty="0"/>
              <a:t>, </a:t>
            </a:r>
            <a:r>
              <a:rPr lang="it-IT" b="1" u="sng" dirty="0"/>
              <a:t>l’obbligo dell’</a:t>
            </a:r>
            <a:r>
              <a:rPr lang="it-IT" b="1" u="sng" dirty="0" err="1"/>
              <a:t>OdC</a:t>
            </a:r>
            <a:r>
              <a:rPr lang="it-IT" b="1" u="sng" dirty="0"/>
              <a:t> </a:t>
            </a:r>
            <a:r>
              <a:rPr lang="it-IT" dirty="0"/>
              <a:t>e del </a:t>
            </a:r>
            <a:r>
              <a:rPr lang="it-IT" b="1" u="sng" dirty="0"/>
              <a:t>Revisore </a:t>
            </a:r>
            <a:r>
              <a:rPr lang="it-IT" dirty="0"/>
              <a:t>sorge qualora </a:t>
            </a:r>
            <a:r>
              <a:rPr lang="it-IT" b="1" u="sng" dirty="0"/>
              <a:t>nel biennio precedente siano stati raggiunti i limiti dimensionali (ex artt. 30 e 31 CTS) </a:t>
            </a:r>
            <a:r>
              <a:rPr lang="it-IT" dirty="0"/>
              <a:t>al momento e per l’effetto dell’iscrizione. Quindi raggiunta l’iscrizione, va osservato il biennio antecedente per controllare l’obbligo dell’Ente.</a:t>
            </a:r>
          </a:p>
        </p:txBody>
      </p:sp>
    </p:spTree>
    <p:extLst>
      <p:ext uri="{BB962C8B-B14F-4D97-AF65-F5344CB8AC3E}">
        <p14:creationId xmlns:p14="http://schemas.microsoft.com/office/powerpoint/2010/main" val="230442127"/>
      </p:ext>
    </p:extLst>
  </p:cSld>
  <p:clrMapOvr>
    <a:masterClrMapping/>
  </p:clrMapOvr>
</p:sld>
</file>

<file path=ppt/theme/theme1.xml><?xml version="1.0" encoding="utf-8"?>
<a:theme xmlns:a="http://schemas.openxmlformats.org/drawingml/2006/main" name="Sfaccettatura">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Retrospettivo">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TM03457475[[fn=Cornice]]</Template>
  <TotalTime>0</TotalTime>
  <Words>5698</Words>
  <Application>Microsoft Office PowerPoint</Application>
  <PresentationFormat>Presentazione su schermo (4:3)</PresentationFormat>
  <Paragraphs>592</Paragraphs>
  <Slides>56</Slides>
  <Notes>1</Notes>
  <HiddenSlides>0</HiddenSlides>
  <MMClips>0</MMClips>
  <ScaleCrop>false</ScaleCrop>
  <HeadingPairs>
    <vt:vector size="6" baseType="variant">
      <vt:variant>
        <vt:lpstr>Caratteri utilizzati</vt:lpstr>
      </vt:variant>
      <vt:variant>
        <vt:i4>16</vt:i4>
      </vt:variant>
      <vt:variant>
        <vt:lpstr>Tema</vt:lpstr>
      </vt:variant>
      <vt:variant>
        <vt:i4>2</vt:i4>
      </vt:variant>
      <vt:variant>
        <vt:lpstr>Titoli diapositive</vt:lpstr>
      </vt:variant>
      <vt:variant>
        <vt:i4>56</vt:i4>
      </vt:variant>
    </vt:vector>
  </HeadingPairs>
  <TitlesOfParts>
    <vt:vector size="74" baseType="lpstr">
      <vt:lpstr>ApPTOS</vt:lpstr>
      <vt:lpstr>Aptos</vt:lpstr>
      <vt:lpstr>Arial</vt:lpstr>
      <vt:lpstr>Calibri</vt:lpstr>
      <vt:lpstr>Calibri Light</vt:lpstr>
      <vt:lpstr>Century Gothic</vt:lpstr>
      <vt:lpstr>DejaVu Sans</vt:lpstr>
      <vt:lpstr>Gill Sans MT</vt:lpstr>
      <vt:lpstr>Impact</vt:lpstr>
      <vt:lpstr>Inter</vt:lpstr>
      <vt:lpstr>Rockwell Nova Light</vt:lpstr>
      <vt:lpstr>StarSymbol</vt:lpstr>
      <vt:lpstr>Times New Roman</vt:lpstr>
      <vt:lpstr>Trebuchet MS</vt:lpstr>
      <vt:lpstr>Wingdings</vt:lpstr>
      <vt:lpstr>Wingdings 3</vt:lpstr>
      <vt:lpstr>Sfaccettatura</vt: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Prima di continuare…</vt:lpstr>
      <vt:lpstr>Presentazione standard di PowerPoint</vt:lpstr>
      <vt:lpstr>Presentazione standard di PowerPoint</vt:lpstr>
      <vt:lpstr>Presentazione standard di PowerPoint</vt:lpstr>
      <vt:lpstr>Le Attività diverse   1/2</vt:lpstr>
      <vt:lpstr>Le Attività diverse   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Check Attività diverse e raccolta fondi</vt:lpstr>
      <vt:lpstr>Presentazione standard di PowerPoint</vt:lpstr>
      <vt:lpstr>Presentazione standard di PowerPoint</vt:lpstr>
      <vt:lpstr>Presentazione standard di PowerPoint</vt:lpstr>
      <vt:lpstr>Presentazione standard di PowerPoint</vt:lpstr>
      <vt:lpstr>OIC35 TRANSAZIONI NON SINALLAGMATICHE</vt:lpstr>
      <vt:lpstr>Presentazione standard di PowerPoint</vt:lpstr>
      <vt:lpstr>Presentazione standard di PowerPoint</vt:lpstr>
      <vt:lpstr>Presentazione standard di PowerPoint</vt:lpstr>
      <vt:lpstr>Le erogazioni liberali vincolate da organi sociali (…non nascono ci diventano…) </vt:lpstr>
      <vt:lpstr>Le erogazioni liberali vincolate da organi sociali </vt:lpstr>
      <vt:lpstr>Erogazioni liberali condizionate  (..se non spendo rimborso….) </vt:lpstr>
      <vt:lpstr>Erogazioni liberali libere</vt:lpstr>
      <vt:lpstr>5 per mille</vt:lpstr>
      <vt:lpstr>Quote associative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W1</dc:creator>
  <dc:description/>
  <cp:lastModifiedBy>Luigi Borroni</cp:lastModifiedBy>
  <cp:revision>43</cp:revision>
  <cp:lastPrinted>2024-03-21T11:03:24Z</cp:lastPrinted>
  <dcterms:created xsi:type="dcterms:W3CDTF">2021-11-02T10:01:31Z</dcterms:created>
  <dcterms:modified xsi:type="dcterms:W3CDTF">2024-03-28T15:11:32Z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26</vt:i4>
  </property>
</Properties>
</file>